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sldIdLst>
    <p:sldId id="256" r:id="rId3"/>
    <p:sldId id="263" r:id="rId4"/>
    <p:sldId id="257" r:id="rId5"/>
    <p:sldId id="258" r:id="rId6"/>
    <p:sldId id="259" r:id="rId7"/>
    <p:sldId id="260" r:id="rId8"/>
    <p:sldId id="261" r:id="rId9"/>
    <p:sldId id="262" r:id="rId10"/>
    <p:sldId id="264"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11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EFB6C1-5F7D-4E15-887C-EE7CE9A048CA}" type="doc">
      <dgm:prSet loTypeId="urn:microsoft.com/office/officeart/2005/8/layout/list1" loCatId="list" qsTypeId="urn:microsoft.com/office/officeart/2005/8/quickstyle/simple3" qsCatId="simple" csTypeId="urn:microsoft.com/office/officeart/2005/8/colors/accent1_1" csCatId="accent1" phldr="1"/>
      <dgm:spPr/>
      <dgm:t>
        <a:bodyPr/>
        <a:lstStyle/>
        <a:p>
          <a:endParaRPr lang="en-IN"/>
        </a:p>
      </dgm:t>
    </dgm:pt>
    <dgm:pt modelId="{D881BAE7-68B3-467C-BCB0-86CCA083B94F}">
      <dgm:prSet custT="1"/>
      <dgm:spPr/>
      <dgm:t>
        <a:bodyPr/>
        <a:lstStyle/>
        <a:p>
          <a:r>
            <a:rPr lang="en-US" sz="2000" b="1" dirty="0">
              <a:latin typeface="Aptos" panose="020B0004020202020204" pitchFamily="34" charset="0"/>
            </a:rPr>
            <a:t>OVERVIEW &amp; DATA CLEANING</a:t>
          </a:r>
          <a:endParaRPr lang="en-IN" sz="2000" b="1" dirty="0">
            <a:latin typeface="Aptos" panose="020B0004020202020204" pitchFamily="34" charset="0"/>
          </a:endParaRPr>
        </a:p>
      </dgm:t>
    </dgm:pt>
    <dgm:pt modelId="{E641906A-B7DE-46BB-B49E-6956122B0DD4}" type="parTrans" cxnId="{A4DB28B5-1C4E-4F15-BEFB-EF4882AD6ADD}">
      <dgm:prSet/>
      <dgm:spPr/>
      <dgm:t>
        <a:bodyPr/>
        <a:lstStyle/>
        <a:p>
          <a:endParaRPr lang="en-IN"/>
        </a:p>
      </dgm:t>
    </dgm:pt>
    <dgm:pt modelId="{6F3BCABB-AFEA-4173-9E06-1528AA44C09D}" type="sibTrans" cxnId="{A4DB28B5-1C4E-4F15-BEFB-EF4882AD6ADD}">
      <dgm:prSet/>
      <dgm:spPr/>
      <dgm:t>
        <a:bodyPr/>
        <a:lstStyle/>
        <a:p>
          <a:endParaRPr lang="en-IN"/>
        </a:p>
      </dgm:t>
    </dgm:pt>
    <dgm:pt modelId="{9FA68B72-F780-4B6C-936E-AEE3622B06E7}">
      <dgm:prSet custT="1"/>
      <dgm:spPr/>
      <dgm:t>
        <a:bodyPr/>
        <a:lstStyle/>
        <a:p>
          <a:r>
            <a:rPr lang="en-US" sz="2000" b="1" dirty="0">
              <a:latin typeface="Aptos" panose="020B0004020202020204" pitchFamily="34" charset="0"/>
            </a:rPr>
            <a:t>POPULARITY VARIATION WITH MARKET CATEGORY</a:t>
          </a:r>
          <a:endParaRPr lang="en-IN" sz="2000" b="1" dirty="0">
            <a:latin typeface="Aptos" panose="020B0004020202020204" pitchFamily="34" charset="0"/>
          </a:endParaRPr>
        </a:p>
      </dgm:t>
    </dgm:pt>
    <dgm:pt modelId="{B679C32E-EDBC-4743-AB87-A6F1435C1662}" type="parTrans" cxnId="{975850C8-55B6-4454-9A38-7A82A3721411}">
      <dgm:prSet/>
      <dgm:spPr/>
      <dgm:t>
        <a:bodyPr/>
        <a:lstStyle/>
        <a:p>
          <a:endParaRPr lang="en-IN"/>
        </a:p>
      </dgm:t>
    </dgm:pt>
    <dgm:pt modelId="{D8CB4D10-B574-458F-BC06-05D93136C7F1}" type="sibTrans" cxnId="{975850C8-55B6-4454-9A38-7A82A3721411}">
      <dgm:prSet/>
      <dgm:spPr/>
      <dgm:t>
        <a:bodyPr/>
        <a:lstStyle/>
        <a:p>
          <a:endParaRPr lang="en-IN"/>
        </a:p>
      </dgm:t>
    </dgm:pt>
    <dgm:pt modelId="{80BA3070-9BAA-49B8-9E87-735912F3ED32}">
      <dgm:prSet custT="1"/>
      <dgm:spPr/>
      <dgm:t>
        <a:bodyPr/>
        <a:lstStyle/>
        <a:p>
          <a:r>
            <a:rPr lang="en-US" sz="2000" b="1" dirty="0">
              <a:latin typeface="Aptos" panose="020B0004020202020204" pitchFamily="34" charset="0"/>
            </a:rPr>
            <a:t>ENGINE POWER WITH PRICE</a:t>
          </a:r>
          <a:endParaRPr lang="en-IN" sz="2000" b="1" dirty="0">
            <a:latin typeface="Aptos" panose="020B0004020202020204" pitchFamily="34" charset="0"/>
          </a:endParaRPr>
        </a:p>
      </dgm:t>
    </dgm:pt>
    <dgm:pt modelId="{674F96EF-F473-4416-9EEC-834F4E328D11}" type="parTrans" cxnId="{183098F7-DF48-4D56-A037-ACF618DCAFB0}">
      <dgm:prSet/>
      <dgm:spPr/>
      <dgm:t>
        <a:bodyPr/>
        <a:lstStyle/>
        <a:p>
          <a:endParaRPr lang="en-IN"/>
        </a:p>
      </dgm:t>
    </dgm:pt>
    <dgm:pt modelId="{A13436C0-76E6-47E8-816E-C7BA52C24556}" type="sibTrans" cxnId="{183098F7-DF48-4D56-A037-ACF618DCAFB0}">
      <dgm:prSet/>
      <dgm:spPr/>
      <dgm:t>
        <a:bodyPr/>
        <a:lstStyle/>
        <a:p>
          <a:endParaRPr lang="en-IN"/>
        </a:p>
      </dgm:t>
    </dgm:pt>
    <dgm:pt modelId="{C1560C3F-3FDC-4222-8296-C2BDB37CD2E1}">
      <dgm:prSet custT="1"/>
      <dgm:spPr/>
      <dgm:t>
        <a:bodyPr/>
        <a:lstStyle/>
        <a:p>
          <a:r>
            <a:rPr lang="en-US" sz="2000" b="1" dirty="0">
              <a:latin typeface="Aptos" panose="020B0004020202020204" pitchFamily="34" charset="0"/>
            </a:rPr>
            <a:t>AVG PRICE WITH BRAND</a:t>
          </a:r>
          <a:endParaRPr lang="en-IN" sz="2000" b="1" dirty="0">
            <a:latin typeface="Aptos" panose="020B0004020202020204" pitchFamily="34" charset="0"/>
          </a:endParaRPr>
        </a:p>
      </dgm:t>
    </dgm:pt>
    <dgm:pt modelId="{049E8FCE-94F4-4739-BD9B-64ABE1199BC4}" type="parTrans" cxnId="{2904FB99-E7D3-4D9C-92AB-49662D9A15CB}">
      <dgm:prSet/>
      <dgm:spPr/>
      <dgm:t>
        <a:bodyPr/>
        <a:lstStyle/>
        <a:p>
          <a:endParaRPr lang="en-IN"/>
        </a:p>
      </dgm:t>
    </dgm:pt>
    <dgm:pt modelId="{03A674C8-C682-4D6E-AB1F-312A8DE2F5B5}" type="sibTrans" cxnId="{2904FB99-E7D3-4D9C-92AB-49662D9A15CB}">
      <dgm:prSet/>
      <dgm:spPr/>
      <dgm:t>
        <a:bodyPr/>
        <a:lstStyle/>
        <a:p>
          <a:endParaRPr lang="en-IN"/>
        </a:p>
      </dgm:t>
    </dgm:pt>
    <dgm:pt modelId="{6EDA5027-833D-4261-A2A1-9F1BDD73A0E3}">
      <dgm:prSet custT="1"/>
      <dgm:spPr/>
      <dgm:t>
        <a:bodyPr/>
        <a:lstStyle/>
        <a:p>
          <a:pPr algn="l"/>
          <a:r>
            <a:rPr lang="en-US" sz="2000" b="1" dirty="0">
              <a:latin typeface="Aptos" panose="020B0004020202020204" pitchFamily="34" charset="0"/>
            </a:rPr>
            <a:t>FUEL EFFICIENCY WITH CYLINDER</a:t>
          </a:r>
          <a:endParaRPr lang="en-IN" sz="2000" b="1" dirty="0">
            <a:latin typeface="Aptos" panose="020B0004020202020204" pitchFamily="34" charset="0"/>
          </a:endParaRPr>
        </a:p>
      </dgm:t>
    </dgm:pt>
    <dgm:pt modelId="{35740F16-3DE2-40DC-BF9F-E5A5D9F0AAB6}" type="parTrans" cxnId="{ABCE523F-F1AB-4310-BFDF-77F84CA2551C}">
      <dgm:prSet/>
      <dgm:spPr/>
      <dgm:t>
        <a:bodyPr/>
        <a:lstStyle/>
        <a:p>
          <a:endParaRPr lang="en-IN"/>
        </a:p>
      </dgm:t>
    </dgm:pt>
    <dgm:pt modelId="{B05FE12F-4BBA-48AA-808C-B73F14A591ED}" type="sibTrans" cxnId="{ABCE523F-F1AB-4310-BFDF-77F84CA2551C}">
      <dgm:prSet/>
      <dgm:spPr/>
      <dgm:t>
        <a:bodyPr/>
        <a:lstStyle/>
        <a:p>
          <a:endParaRPr lang="en-IN"/>
        </a:p>
      </dgm:t>
    </dgm:pt>
    <dgm:pt modelId="{042EE23A-F806-472A-9106-29431E0DD5DD}">
      <dgm:prSet custT="1"/>
      <dgm:spPr/>
      <dgm:t>
        <a:bodyPr/>
        <a:lstStyle/>
        <a:p>
          <a:r>
            <a:rPr lang="en-US" sz="2000" b="1" dirty="0">
              <a:latin typeface="+mn-lt"/>
            </a:rPr>
            <a:t>DASHBOARD</a:t>
          </a:r>
          <a:endParaRPr lang="en-IN" sz="2000" b="1" dirty="0">
            <a:latin typeface="+mn-lt"/>
          </a:endParaRPr>
        </a:p>
      </dgm:t>
    </dgm:pt>
    <dgm:pt modelId="{F4C4CBA0-7CA1-41C8-95AA-FED0352E1061}" type="parTrans" cxnId="{7D98F6EC-CAE9-48E0-8162-86B59FDD5778}">
      <dgm:prSet/>
      <dgm:spPr/>
      <dgm:t>
        <a:bodyPr/>
        <a:lstStyle/>
        <a:p>
          <a:endParaRPr lang="en-IN"/>
        </a:p>
      </dgm:t>
    </dgm:pt>
    <dgm:pt modelId="{D5CCADA7-A0D9-4AB4-8E1C-AD49B1928BA9}" type="sibTrans" cxnId="{7D98F6EC-CAE9-48E0-8162-86B59FDD5778}">
      <dgm:prSet/>
      <dgm:spPr/>
      <dgm:t>
        <a:bodyPr/>
        <a:lstStyle/>
        <a:p>
          <a:endParaRPr lang="en-IN"/>
        </a:p>
      </dgm:t>
    </dgm:pt>
    <dgm:pt modelId="{75012E8F-7514-4C5D-B7F1-66D9D7166AF0}" type="pres">
      <dgm:prSet presAssocID="{FEEFB6C1-5F7D-4E15-887C-EE7CE9A048CA}" presName="linear" presStyleCnt="0">
        <dgm:presLayoutVars>
          <dgm:dir/>
          <dgm:animLvl val="lvl"/>
          <dgm:resizeHandles val="exact"/>
        </dgm:presLayoutVars>
      </dgm:prSet>
      <dgm:spPr/>
    </dgm:pt>
    <dgm:pt modelId="{1256E0C2-35E2-4B97-A079-EB657FED9440}" type="pres">
      <dgm:prSet presAssocID="{D881BAE7-68B3-467C-BCB0-86CCA083B94F}" presName="parentLin" presStyleCnt="0"/>
      <dgm:spPr/>
    </dgm:pt>
    <dgm:pt modelId="{9AC7F4B1-A7F0-417A-AF61-897752B8B2EA}" type="pres">
      <dgm:prSet presAssocID="{D881BAE7-68B3-467C-BCB0-86CCA083B94F}" presName="parentLeftMargin" presStyleLbl="node1" presStyleIdx="0" presStyleCnt="6"/>
      <dgm:spPr/>
    </dgm:pt>
    <dgm:pt modelId="{95FA99CB-14A2-4787-9305-9ABBEA798751}" type="pres">
      <dgm:prSet presAssocID="{D881BAE7-68B3-467C-BCB0-86CCA083B94F}" presName="parentText" presStyleLbl="node1" presStyleIdx="0" presStyleCnt="6">
        <dgm:presLayoutVars>
          <dgm:chMax val="0"/>
          <dgm:bulletEnabled val="1"/>
        </dgm:presLayoutVars>
      </dgm:prSet>
      <dgm:spPr/>
    </dgm:pt>
    <dgm:pt modelId="{38ADE0D5-BF55-4171-B42C-04A6D35BA18F}" type="pres">
      <dgm:prSet presAssocID="{D881BAE7-68B3-467C-BCB0-86CCA083B94F}" presName="negativeSpace" presStyleCnt="0"/>
      <dgm:spPr/>
    </dgm:pt>
    <dgm:pt modelId="{6B1D60F2-7C6D-4838-BADB-DEAED697387D}" type="pres">
      <dgm:prSet presAssocID="{D881BAE7-68B3-467C-BCB0-86CCA083B94F}" presName="childText" presStyleLbl="conFgAcc1" presStyleIdx="0" presStyleCnt="6">
        <dgm:presLayoutVars>
          <dgm:bulletEnabled val="1"/>
        </dgm:presLayoutVars>
      </dgm:prSet>
      <dgm:spPr>
        <a:xfrm>
          <a:off x="0" y="294666"/>
          <a:ext cx="10026444" cy="428400"/>
        </a:xfrm>
        <a:prstGeom prst="rect">
          <a:avLst/>
        </a:prstGeom>
        <a:solidFill>
          <a:srgbClr val="FF0000">
            <a:alpha val="90000"/>
          </a:srgbClr>
        </a:solidFill>
        <a:ln w="12700" cap="flat" cmpd="sng" algn="ctr">
          <a:solidFill>
            <a:srgbClr val="EBA000">
              <a:hueOff val="0"/>
              <a:satOff val="0"/>
              <a:lumOff val="0"/>
              <a:alphaOff val="0"/>
            </a:srgbClr>
          </a:solidFill>
          <a:prstDash val="solid"/>
          <a:miter lim="800000"/>
        </a:ln>
        <a:effectLst/>
      </dgm:spPr>
    </dgm:pt>
    <dgm:pt modelId="{751BCEAE-F656-406C-99D8-3201BFE04EF2}" type="pres">
      <dgm:prSet presAssocID="{6F3BCABB-AFEA-4173-9E06-1528AA44C09D}" presName="spaceBetweenRectangles" presStyleCnt="0"/>
      <dgm:spPr/>
    </dgm:pt>
    <dgm:pt modelId="{7933B5CA-09E8-4063-9C06-5C4147126858}" type="pres">
      <dgm:prSet presAssocID="{9FA68B72-F780-4B6C-936E-AEE3622B06E7}" presName="parentLin" presStyleCnt="0"/>
      <dgm:spPr/>
    </dgm:pt>
    <dgm:pt modelId="{B35D918B-E323-418B-95F3-7DA7D2AA96EA}" type="pres">
      <dgm:prSet presAssocID="{9FA68B72-F780-4B6C-936E-AEE3622B06E7}" presName="parentLeftMargin" presStyleLbl="node1" presStyleIdx="0" presStyleCnt="6"/>
      <dgm:spPr/>
    </dgm:pt>
    <dgm:pt modelId="{32E26D18-47DC-496F-9A81-D02CF1A77BB7}" type="pres">
      <dgm:prSet presAssocID="{9FA68B72-F780-4B6C-936E-AEE3622B06E7}" presName="parentText" presStyleLbl="node1" presStyleIdx="1" presStyleCnt="6" custScaleX="111633" custScaleY="91640">
        <dgm:presLayoutVars>
          <dgm:chMax val="0"/>
          <dgm:bulletEnabled val="1"/>
        </dgm:presLayoutVars>
      </dgm:prSet>
      <dgm:spPr/>
    </dgm:pt>
    <dgm:pt modelId="{E4B1F0C7-C1AD-44AB-AE6E-10D68CEDAFF2}" type="pres">
      <dgm:prSet presAssocID="{9FA68B72-F780-4B6C-936E-AEE3622B06E7}" presName="negativeSpace" presStyleCnt="0"/>
      <dgm:spPr/>
    </dgm:pt>
    <dgm:pt modelId="{258D7AAA-8600-492C-9ECD-843A7F0882DA}" type="pres">
      <dgm:prSet presAssocID="{9FA68B72-F780-4B6C-936E-AEE3622B06E7}" presName="childText" presStyleLbl="conFgAcc1" presStyleIdx="1" presStyleCnt="6">
        <dgm:presLayoutVars>
          <dgm:bulletEnabled val="1"/>
        </dgm:presLayoutVars>
      </dgm:prSet>
      <dgm:spPr>
        <a:xfrm>
          <a:off x="0" y="1023832"/>
          <a:ext cx="10026444" cy="428400"/>
        </a:xfrm>
        <a:prstGeom prst="rect">
          <a:avLst/>
        </a:prstGeom>
        <a:solidFill>
          <a:srgbClr val="FF0000">
            <a:alpha val="90000"/>
          </a:srgbClr>
        </a:solidFill>
        <a:ln w="12700" cap="flat" cmpd="sng" algn="ctr">
          <a:solidFill>
            <a:srgbClr val="EBA000">
              <a:hueOff val="0"/>
              <a:satOff val="0"/>
              <a:lumOff val="0"/>
              <a:alphaOff val="0"/>
            </a:srgbClr>
          </a:solidFill>
          <a:prstDash val="solid"/>
          <a:miter lim="800000"/>
        </a:ln>
        <a:effectLst/>
      </dgm:spPr>
    </dgm:pt>
    <dgm:pt modelId="{ACE489D1-3F42-40EF-8F43-31FDE0C70CD7}" type="pres">
      <dgm:prSet presAssocID="{D8CB4D10-B574-458F-BC06-05D93136C7F1}" presName="spaceBetweenRectangles" presStyleCnt="0"/>
      <dgm:spPr/>
    </dgm:pt>
    <dgm:pt modelId="{CDDF35DF-85E7-4724-8C4F-3702F37DDCA9}" type="pres">
      <dgm:prSet presAssocID="{80BA3070-9BAA-49B8-9E87-735912F3ED32}" presName="parentLin" presStyleCnt="0"/>
      <dgm:spPr/>
    </dgm:pt>
    <dgm:pt modelId="{AB618AD6-1930-4EEE-A600-680CE4CE6807}" type="pres">
      <dgm:prSet presAssocID="{80BA3070-9BAA-49B8-9E87-735912F3ED32}" presName="parentLeftMargin" presStyleLbl="node1" presStyleIdx="1" presStyleCnt="6"/>
      <dgm:spPr/>
    </dgm:pt>
    <dgm:pt modelId="{7D162232-2AFE-4C31-BFBD-E52C278FF311}" type="pres">
      <dgm:prSet presAssocID="{80BA3070-9BAA-49B8-9E87-735912F3ED32}" presName="parentText" presStyleLbl="node1" presStyleIdx="2" presStyleCnt="6">
        <dgm:presLayoutVars>
          <dgm:chMax val="0"/>
          <dgm:bulletEnabled val="1"/>
        </dgm:presLayoutVars>
      </dgm:prSet>
      <dgm:spPr/>
    </dgm:pt>
    <dgm:pt modelId="{E7E60181-E712-4E8F-94DE-B5CE281B76A1}" type="pres">
      <dgm:prSet presAssocID="{80BA3070-9BAA-49B8-9E87-735912F3ED32}" presName="negativeSpace" presStyleCnt="0"/>
      <dgm:spPr/>
    </dgm:pt>
    <dgm:pt modelId="{C7EA46C5-73AA-4E16-9315-88A93892A711}" type="pres">
      <dgm:prSet presAssocID="{80BA3070-9BAA-49B8-9E87-735912F3ED32}" presName="childText" presStyleLbl="conFgAcc1" presStyleIdx="2" presStyleCnt="6">
        <dgm:presLayoutVars>
          <dgm:bulletEnabled val="1"/>
        </dgm:presLayoutVars>
      </dgm:prSet>
      <dgm:spPr>
        <a:xfrm>
          <a:off x="0" y="1794952"/>
          <a:ext cx="10026444" cy="428400"/>
        </a:xfrm>
        <a:prstGeom prst="rect">
          <a:avLst/>
        </a:prstGeom>
        <a:solidFill>
          <a:srgbClr val="FF0000">
            <a:alpha val="90000"/>
          </a:srgbClr>
        </a:solidFill>
        <a:ln w="12700" cap="flat" cmpd="sng" algn="ctr">
          <a:solidFill>
            <a:srgbClr val="EBA000">
              <a:hueOff val="0"/>
              <a:satOff val="0"/>
              <a:lumOff val="0"/>
              <a:alphaOff val="0"/>
            </a:srgbClr>
          </a:solidFill>
          <a:prstDash val="solid"/>
          <a:miter lim="800000"/>
        </a:ln>
        <a:effectLst/>
      </dgm:spPr>
    </dgm:pt>
    <dgm:pt modelId="{FC6F9AA5-D47E-4B05-B4A5-0342B735AED2}" type="pres">
      <dgm:prSet presAssocID="{A13436C0-76E6-47E8-816E-C7BA52C24556}" presName="spaceBetweenRectangles" presStyleCnt="0"/>
      <dgm:spPr/>
    </dgm:pt>
    <dgm:pt modelId="{65C635FA-606B-4BAC-9BF4-6F9C08360D3E}" type="pres">
      <dgm:prSet presAssocID="{C1560C3F-3FDC-4222-8296-C2BDB37CD2E1}" presName="parentLin" presStyleCnt="0"/>
      <dgm:spPr/>
    </dgm:pt>
    <dgm:pt modelId="{0A78F099-8DB7-4426-8A95-82ED8A5F72CC}" type="pres">
      <dgm:prSet presAssocID="{C1560C3F-3FDC-4222-8296-C2BDB37CD2E1}" presName="parentLeftMargin" presStyleLbl="node1" presStyleIdx="2" presStyleCnt="6"/>
      <dgm:spPr/>
    </dgm:pt>
    <dgm:pt modelId="{8E56701E-17DD-4EFD-90DE-1A0E6C8A701E}" type="pres">
      <dgm:prSet presAssocID="{C1560C3F-3FDC-4222-8296-C2BDB37CD2E1}" presName="parentText" presStyleLbl="node1" presStyleIdx="3" presStyleCnt="6">
        <dgm:presLayoutVars>
          <dgm:chMax val="0"/>
          <dgm:bulletEnabled val="1"/>
        </dgm:presLayoutVars>
      </dgm:prSet>
      <dgm:spPr/>
    </dgm:pt>
    <dgm:pt modelId="{477D4F52-8300-466A-BA03-8CFECCFA9171}" type="pres">
      <dgm:prSet presAssocID="{C1560C3F-3FDC-4222-8296-C2BDB37CD2E1}" presName="negativeSpace" presStyleCnt="0"/>
      <dgm:spPr/>
    </dgm:pt>
    <dgm:pt modelId="{5786B928-29E4-4D21-8B24-3EF1A14046F6}" type="pres">
      <dgm:prSet presAssocID="{C1560C3F-3FDC-4222-8296-C2BDB37CD2E1}" presName="childText" presStyleLbl="conFgAcc1" presStyleIdx="3" presStyleCnt="6" custLinFactNeighborX="-196" custLinFactNeighborY="42842">
        <dgm:presLayoutVars>
          <dgm:bulletEnabled val="1"/>
        </dgm:presLayoutVars>
      </dgm:prSet>
      <dgm:spPr>
        <a:solidFill>
          <a:srgbClr val="FF0000">
            <a:alpha val="90000"/>
          </a:srgbClr>
        </a:solidFill>
      </dgm:spPr>
    </dgm:pt>
    <dgm:pt modelId="{3CA155EF-732B-425B-A34A-0C125B018192}" type="pres">
      <dgm:prSet presAssocID="{03A674C8-C682-4D6E-AB1F-312A8DE2F5B5}" presName="spaceBetweenRectangles" presStyleCnt="0"/>
      <dgm:spPr/>
    </dgm:pt>
    <dgm:pt modelId="{BA994FE0-8B8C-4D11-9A33-E1878018DF5C}" type="pres">
      <dgm:prSet presAssocID="{6EDA5027-833D-4261-A2A1-9F1BDD73A0E3}" presName="parentLin" presStyleCnt="0"/>
      <dgm:spPr/>
    </dgm:pt>
    <dgm:pt modelId="{A96AF6EE-2D5D-4302-80D7-B259F8B6EDC5}" type="pres">
      <dgm:prSet presAssocID="{6EDA5027-833D-4261-A2A1-9F1BDD73A0E3}" presName="parentLeftMargin" presStyleLbl="node1" presStyleIdx="3" presStyleCnt="6"/>
      <dgm:spPr/>
    </dgm:pt>
    <dgm:pt modelId="{F12C6849-9F44-4805-BDE0-EE98C737F855}" type="pres">
      <dgm:prSet presAssocID="{6EDA5027-833D-4261-A2A1-9F1BDD73A0E3}" presName="parentText" presStyleLbl="node1" presStyleIdx="4" presStyleCnt="6" custScaleX="121795" custScaleY="115928" custLinFactNeighborX="-6110" custLinFactNeighborY="3174">
        <dgm:presLayoutVars>
          <dgm:chMax val="0"/>
          <dgm:bulletEnabled val="1"/>
        </dgm:presLayoutVars>
      </dgm:prSet>
      <dgm:spPr/>
    </dgm:pt>
    <dgm:pt modelId="{4FE6A115-9257-4871-BDC0-44008457B11D}" type="pres">
      <dgm:prSet presAssocID="{6EDA5027-833D-4261-A2A1-9F1BDD73A0E3}" presName="negativeSpace" presStyleCnt="0"/>
      <dgm:spPr/>
    </dgm:pt>
    <dgm:pt modelId="{C356453B-C0E6-44BF-B6E1-F68B81946402}" type="pres">
      <dgm:prSet presAssocID="{6EDA5027-833D-4261-A2A1-9F1BDD73A0E3}" presName="childText" presStyleLbl="conFgAcc1" presStyleIdx="4" presStyleCnt="6">
        <dgm:presLayoutVars>
          <dgm:bulletEnabled val="1"/>
        </dgm:presLayoutVars>
      </dgm:prSet>
      <dgm:spPr>
        <a:solidFill>
          <a:srgbClr val="FF0000">
            <a:alpha val="90000"/>
          </a:srgbClr>
        </a:solidFill>
      </dgm:spPr>
    </dgm:pt>
    <dgm:pt modelId="{C3D55BE7-3159-4891-84AE-F4CEC66D31B5}" type="pres">
      <dgm:prSet presAssocID="{B05FE12F-4BBA-48AA-808C-B73F14A591ED}" presName="spaceBetweenRectangles" presStyleCnt="0"/>
      <dgm:spPr/>
    </dgm:pt>
    <dgm:pt modelId="{383AF352-BAAA-47D3-AE30-0BDD1676062F}" type="pres">
      <dgm:prSet presAssocID="{042EE23A-F806-472A-9106-29431E0DD5DD}" presName="parentLin" presStyleCnt="0"/>
      <dgm:spPr/>
    </dgm:pt>
    <dgm:pt modelId="{B4CE6567-74A8-4BEC-A686-A6256A714D17}" type="pres">
      <dgm:prSet presAssocID="{042EE23A-F806-472A-9106-29431E0DD5DD}" presName="parentLeftMargin" presStyleLbl="node1" presStyleIdx="4" presStyleCnt="6"/>
      <dgm:spPr/>
    </dgm:pt>
    <dgm:pt modelId="{54F54AA3-4948-42EC-87BA-A438EDB829D8}" type="pres">
      <dgm:prSet presAssocID="{042EE23A-F806-472A-9106-29431E0DD5DD}" presName="parentText" presStyleLbl="node1" presStyleIdx="5" presStyleCnt="6">
        <dgm:presLayoutVars>
          <dgm:chMax val="0"/>
          <dgm:bulletEnabled val="1"/>
        </dgm:presLayoutVars>
      </dgm:prSet>
      <dgm:spPr/>
    </dgm:pt>
    <dgm:pt modelId="{E5EE56E1-B3C2-46F5-88E3-87D2753E56DE}" type="pres">
      <dgm:prSet presAssocID="{042EE23A-F806-472A-9106-29431E0DD5DD}" presName="negativeSpace" presStyleCnt="0"/>
      <dgm:spPr/>
    </dgm:pt>
    <dgm:pt modelId="{7B533CAB-81B4-40E5-9810-CC70F2AF4853}" type="pres">
      <dgm:prSet presAssocID="{042EE23A-F806-472A-9106-29431E0DD5DD}" presName="childText" presStyleLbl="conFgAcc1" presStyleIdx="5" presStyleCnt="6">
        <dgm:presLayoutVars>
          <dgm:bulletEnabled val="1"/>
        </dgm:presLayoutVars>
      </dgm:prSet>
      <dgm:spPr>
        <a:solidFill>
          <a:srgbClr val="FF0000">
            <a:alpha val="90000"/>
          </a:srgbClr>
        </a:solidFill>
        <a:ln>
          <a:solidFill>
            <a:srgbClr val="FF0000">
              <a:alpha val="63000"/>
            </a:srgbClr>
          </a:solidFill>
        </a:ln>
      </dgm:spPr>
    </dgm:pt>
  </dgm:ptLst>
  <dgm:cxnLst>
    <dgm:cxn modelId="{8359A20B-8B02-426E-B9EF-C9D2A6BFA442}" type="presOf" srcId="{D881BAE7-68B3-467C-BCB0-86CCA083B94F}" destId="{95FA99CB-14A2-4787-9305-9ABBEA798751}" srcOrd="1" destOrd="0" presId="urn:microsoft.com/office/officeart/2005/8/layout/list1"/>
    <dgm:cxn modelId="{8F1F7C0D-13F0-436D-9B3D-B902EF6D3E94}" type="presOf" srcId="{C1560C3F-3FDC-4222-8296-C2BDB37CD2E1}" destId="{8E56701E-17DD-4EFD-90DE-1A0E6C8A701E}" srcOrd="1" destOrd="0" presId="urn:microsoft.com/office/officeart/2005/8/layout/list1"/>
    <dgm:cxn modelId="{E661C61F-1D59-4476-AB3F-789F6E75FBFD}" type="presOf" srcId="{9FA68B72-F780-4B6C-936E-AEE3622B06E7}" destId="{32E26D18-47DC-496F-9A81-D02CF1A77BB7}" srcOrd="1" destOrd="0" presId="urn:microsoft.com/office/officeart/2005/8/layout/list1"/>
    <dgm:cxn modelId="{C9DC1A2E-1F5C-4B51-8F86-A044FE763FC2}" type="presOf" srcId="{D881BAE7-68B3-467C-BCB0-86CCA083B94F}" destId="{9AC7F4B1-A7F0-417A-AF61-897752B8B2EA}" srcOrd="0" destOrd="0" presId="urn:microsoft.com/office/officeart/2005/8/layout/list1"/>
    <dgm:cxn modelId="{ABCE523F-F1AB-4310-BFDF-77F84CA2551C}" srcId="{FEEFB6C1-5F7D-4E15-887C-EE7CE9A048CA}" destId="{6EDA5027-833D-4261-A2A1-9F1BDD73A0E3}" srcOrd="4" destOrd="0" parTransId="{35740F16-3DE2-40DC-BF9F-E5A5D9F0AAB6}" sibTransId="{B05FE12F-4BBA-48AA-808C-B73F14A591ED}"/>
    <dgm:cxn modelId="{8EF70644-32A4-41A0-A81E-ED81EB75A2DF}" type="presOf" srcId="{80BA3070-9BAA-49B8-9E87-735912F3ED32}" destId="{AB618AD6-1930-4EEE-A600-680CE4CE6807}" srcOrd="0" destOrd="0" presId="urn:microsoft.com/office/officeart/2005/8/layout/list1"/>
    <dgm:cxn modelId="{9FCDA173-1FBC-434B-8700-7AE271F35CF9}" type="presOf" srcId="{6EDA5027-833D-4261-A2A1-9F1BDD73A0E3}" destId="{F12C6849-9F44-4805-BDE0-EE98C737F855}" srcOrd="1" destOrd="0" presId="urn:microsoft.com/office/officeart/2005/8/layout/list1"/>
    <dgm:cxn modelId="{87B3C07B-D6CD-4A2D-88E7-48C4BC3917D1}" type="presOf" srcId="{FEEFB6C1-5F7D-4E15-887C-EE7CE9A048CA}" destId="{75012E8F-7514-4C5D-B7F1-66D9D7166AF0}" srcOrd="0" destOrd="0" presId="urn:microsoft.com/office/officeart/2005/8/layout/list1"/>
    <dgm:cxn modelId="{E1D76499-DA09-4481-BFC5-40E30CF4EBF9}" type="presOf" srcId="{042EE23A-F806-472A-9106-29431E0DD5DD}" destId="{54F54AA3-4948-42EC-87BA-A438EDB829D8}" srcOrd="1" destOrd="0" presId="urn:microsoft.com/office/officeart/2005/8/layout/list1"/>
    <dgm:cxn modelId="{2904FB99-E7D3-4D9C-92AB-49662D9A15CB}" srcId="{FEEFB6C1-5F7D-4E15-887C-EE7CE9A048CA}" destId="{C1560C3F-3FDC-4222-8296-C2BDB37CD2E1}" srcOrd="3" destOrd="0" parTransId="{049E8FCE-94F4-4739-BD9B-64ABE1199BC4}" sibTransId="{03A674C8-C682-4D6E-AB1F-312A8DE2F5B5}"/>
    <dgm:cxn modelId="{32D5C5A2-2C2A-4A7C-8523-ABC0B6D40535}" type="presOf" srcId="{C1560C3F-3FDC-4222-8296-C2BDB37CD2E1}" destId="{0A78F099-8DB7-4426-8A95-82ED8A5F72CC}" srcOrd="0" destOrd="0" presId="urn:microsoft.com/office/officeart/2005/8/layout/list1"/>
    <dgm:cxn modelId="{A4DB28B5-1C4E-4F15-BEFB-EF4882AD6ADD}" srcId="{FEEFB6C1-5F7D-4E15-887C-EE7CE9A048CA}" destId="{D881BAE7-68B3-467C-BCB0-86CCA083B94F}" srcOrd="0" destOrd="0" parTransId="{E641906A-B7DE-46BB-B49E-6956122B0DD4}" sibTransId="{6F3BCABB-AFEA-4173-9E06-1528AA44C09D}"/>
    <dgm:cxn modelId="{1041C8C6-1D2B-41BF-B53A-58FE1223DC4F}" type="presOf" srcId="{9FA68B72-F780-4B6C-936E-AEE3622B06E7}" destId="{B35D918B-E323-418B-95F3-7DA7D2AA96EA}" srcOrd="0" destOrd="0" presId="urn:microsoft.com/office/officeart/2005/8/layout/list1"/>
    <dgm:cxn modelId="{975850C8-55B6-4454-9A38-7A82A3721411}" srcId="{FEEFB6C1-5F7D-4E15-887C-EE7CE9A048CA}" destId="{9FA68B72-F780-4B6C-936E-AEE3622B06E7}" srcOrd="1" destOrd="0" parTransId="{B679C32E-EDBC-4743-AB87-A6F1435C1662}" sibTransId="{D8CB4D10-B574-458F-BC06-05D93136C7F1}"/>
    <dgm:cxn modelId="{354910CB-0DA9-4DE4-8E97-FF106D3ADBF8}" type="presOf" srcId="{042EE23A-F806-472A-9106-29431E0DD5DD}" destId="{B4CE6567-74A8-4BEC-A686-A6256A714D17}" srcOrd="0" destOrd="0" presId="urn:microsoft.com/office/officeart/2005/8/layout/list1"/>
    <dgm:cxn modelId="{748858D7-8321-424F-BADD-F5F2ECD40EC6}" type="presOf" srcId="{80BA3070-9BAA-49B8-9E87-735912F3ED32}" destId="{7D162232-2AFE-4C31-BFBD-E52C278FF311}" srcOrd="1" destOrd="0" presId="urn:microsoft.com/office/officeart/2005/8/layout/list1"/>
    <dgm:cxn modelId="{BAA748E5-920E-45C5-AB51-CBF84F7CDB13}" type="presOf" srcId="{6EDA5027-833D-4261-A2A1-9F1BDD73A0E3}" destId="{A96AF6EE-2D5D-4302-80D7-B259F8B6EDC5}" srcOrd="0" destOrd="0" presId="urn:microsoft.com/office/officeart/2005/8/layout/list1"/>
    <dgm:cxn modelId="{7D98F6EC-CAE9-48E0-8162-86B59FDD5778}" srcId="{FEEFB6C1-5F7D-4E15-887C-EE7CE9A048CA}" destId="{042EE23A-F806-472A-9106-29431E0DD5DD}" srcOrd="5" destOrd="0" parTransId="{F4C4CBA0-7CA1-41C8-95AA-FED0352E1061}" sibTransId="{D5CCADA7-A0D9-4AB4-8E1C-AD49B1928BA9}"/>
    <dgm:cxn modelId="{183098F7-DF48-4D56-A037-ACF618DCAFB0}" srcId="{FEEFB6C1-5F7D-4E15-887C-EE7CE9A048CA}" destId="{80BA3070-9BAA-49B8-9E87-735912F3ED32}" srcOrd="2" destOrd="0" parTransId="{674F96EF-F473-4416-9EEC-834F4E328D11}" sibTransId="{A13436C0-76E6-47E8-816E-C7BA52C24556}"/>
    <dgm:cxn modelId="{DA0253D3-CD51-48C6-BE90-F27165531428}" type="presParOf" srcId="{75012E8F-7514-4C5D-B7F1-66D9D7166AF0}" destId="{1256E0C2-35E2-4B97-A079-EB657FED9440}" srcOrd="0" destOrd="0" presId="urn:microsoft.com/office/officeart/2005/8/layout/list1"/>
    <dgm:cxn modelId="{F857B557-A30F-4EA3-B24D-C4AC2BC55E69}" type="presParOf" srcId="{1256E0C2-35E2-4B97-A079-EB657FED9440}" destId="{9AC7F4B1-A7F0-417A-AF61-897752B8B2EA}" srcOrd="0" destOrd="0" presId="urn:microsoft.com/office/officeart/2005/8/layout/list1"/>
    <dgm:cxn modelId="{80561FAD-A517-46B6-82F5-658054BF18D9}" type="presParOf" srcId="{1256E0C2-35E2-4B97-A079-EB657FED9440}" destId="{95FA99CB-14A2-4787-9305-9ABBEA798751}" srcOrd="1" destOrd="0" presId="urn:microsoft.com/office/officeart/2005/8/layout/list1"/>
    <dgm:cxn modelId="{D3212922-D3A0-4563-981A-68E82D11FE5C}" type="presParOf" srcId="{75012E8F-7514-4C5D-B7F1-66D9D7166AF0}" destId="{38ADE0D5-BF55-4171-B42C-04A6D35BA18F}" srcOrd="1" destOrd="0" presId="urn:microsoft.com/office/officeart/2005/8/layout/list1"/>
    <dgm:cxn modelId="{407717B6-3412-41F0-8D78-6758C7D162D3}" type="presParOf" srcId="{75012E8F-7514-4C5D-B7F1-66D9D7166AF0}" destId="{6B1D60F2-7C6D-4838-BADB-DEAED697387D}" srcOrd="2" destOrd="0" presId="urn:microsoft.com/office/officeart/2005/8/layout/list1"/>
    <dgm:cxn modelId="{64311711-166F-4C6B-9CBB-7706A9900FA1}" type="presParOf" srcId="{75012E8F-7514-4C5D-B7F1-66D9D7166AF0}" destId="{751BCEAE-F656-406C-99D8-3201BFE04EF2}" srcOrd="3" destOrd="0" presId="urn:microsoft.com/office/officeart/2005/8/layout/list1"/>
    <dgm:cxn modelId="{15F907FE-E64F-4923-AEAD-9FC5D1BD1366}" type="presParOf" srcId="{75012E8F-7514-4C5D-B7F1-66D9D7166AF0}" destId="{7933B5CA-09E8-4063-9C06-5C4147126858}" srcOrd="4" destOrd="0" presId="urn:microsoft.com/office/officeart/2005/8/layout/list1"/>
    <dgm:cxn modelId="{A0A1662D-1050-438F-B33D-0950D5D87C3A}" type="presParOf" srcId="{7933B5CA-09E8-4063-9C06-5C4147126858}" destId="{B35D918B-E323-418B-95F3-7DA7D2AA96EA}" srcOrd="0" destOrd="0" presId="urn:microsoft.com/office/officeart/2005/8/layout/list1"/>
    <dgm:cxn modelId="{F629EC34-CB8B-4DBC-B71A-313690A47FE3}" type="presParOf" srcId="{7933B5CA-09E8-4063-9C06-5C4147126858}" destId="{32E26D18-47DC-496F-9A81-D02CF1A77BB7}" srcOrd="1" destOrd="0" presId="urn:microsoft.com/office/officeart/2005/8/layout/list1"/>
    <dgm:cxn modelId="{EBF07026-6C71-4FC7-AA72-1A97E8A32533}" type="presParOf" srcId="{75012E8F-7514-4C5D-B7F1-66D9D7166AF0}" destId="{E4B1F0C7-C1AD-44AB-AE6E-10D68CEDAFF2}" srcOrd="5" destOrd="0" presId="urn:microsoft.com/office/officeart/2005/8/layout/list1"/>
    <dgm:cxn modelId="{39C41063-DD23-445C-96BB-0F39F52B56A5}" type="presParOf" srcId="{75012E8F-7514-4C5D-B7F1-66D9D7166AF0}" destId="{258D7AAA-8600-492C-9ECD-843A7F0882DA}" srcOrd="6" destOrd="0" presId="urn:microsoft.com/office/officeart/2005/8/layout/list1"/>
    <dgm:cxn modelId="{4539BF1E-AE43-41C8-83C9-ED633CAAE3A0}" type="presParOf" srcId="{75012E8F-7514-4C5D-B7F1-66D9D7166AF0}" destId="{ACE489D1-3F42-40EF-8F43-31FDE0C70CD7}" srcOrd="7" destOrd="0" presId="urn:microsoft.com/office/officeart/2005/8/layout/list1"/>
    <dgm:cxn modelId="{7A683F8D-A5BD-4D8A-9AE4-7B63995356AD}" type="presParOf" srcId="{75012E8F-7514-4C5D-B7F1-66D9D7166AF0}" destId="{CDDF35DF-85E7-4724-8C4F-3702F37DDCA9}" srcOrd="8" destOrd="0" presId="urn:microsoft.com/office/officeart/2005/8/layout/list1"/>
    <dgm:cxn modelId="{28418461-2010-4716-B740-274CE1436E0C}" type="presParOf" srcId="{CDDF35DF-85E7-4724-8C4F-3702F37DDCA9}" destId="{AB618AD6-1930-4EEE-A600-680CE4CE6807}" srcOrd="0" destOrd="0" presId="urn:microsoft.com/office/officeart/2005/8/layout/list1"/>
    <dgm:cxn modelId="{F078E7AA-EFE3-49CD-80C2-539AD584B645}" type="presParOf" srcId="{CDDF35DF-85E7-4724-8C4F-3702F37DDCA9}" destId="{7D162232-2AFE-4C31-BFBD-E52C278FF311}" srcOrd="1" destOrd="0" presId="urn:microsoft.com/office/officeart/2005/8/layout/list1"/>
    <dgm:cxn modelId="{64972B0D-2511-4BD7-AF2C-7A7C8E6F4040}" type="presParOf" srcId="{75012E8F-7514-4C5D-B7F1-66D9D7166AF0}" destId="{E7E60181-E712-4E8F-94DE-B5CE281B76A1}" srcOrd="9" destOrd="0" presId="urn:microsoft.com/office/officeart/2005/8/layout/list1"/>
    <dgm:cxn modelId="{7C11236B-FC92-41D7-88D0-273833D1F9B4}" type="presParOf" srcId="{75012E8F-7514-4C5D-B7F1-66D9D7166AF0}" destId="{C7EA46C5-73AA-4E16-9315-88A93892A711}" srcOrd="10" destOrd="0" presId="urn:microsoft.com/office/officeart/2005/8/layout/list1"/>
    <dgm:cxn modelId="{1E20A8A4-9BE8-4AD7-8F4C-0B9764ABABA4}" type="presParOf" srcId="{75012E8F-7514-4C5D-B7F1-66D9D7166AF0}" destId="{FC6F9AA5-D47E-4B05-B4A5-0342B735AED2}" srcOrd="11" destOrd="0" presId="urn:microsoft.com/office/officeart/2005/8/layout/list1"/>
    <dgm:cxn modelId="{CCE39409-ED2B-419F-9909-358F94A34186}" type="presParOf" srcId="{75012E8F-7514-4C5D-B7F1-66D9D7166AF0}" destId="{65C635FA-606B-4BAC-9BF4-6F9C08360D3E}" srcOrd="12" destOrd="0" presId="urn:microsoft.com/office/officeart/2005/8/layout/list1"/>
    <dgm:cxn modelId="{AC520297-C257-477F-B152-CEC44B0CE554}" type="presParOf" srcId="{65C635FA-606B-4BAC-9BF4-6F9C08360D3E}" destId="{0A78F099-8DB7-4426-8A95-82ED8A5F72CC}" srcOrd="0" destOrd="0" presId="urn:microsoft.com/office/officeart/2005/8/layout/list1"/>
    <dgm:cxn modelId="{D8D0F8AE-40F9-4969-9065-04C83B35E554}" type="presParOf" srcId="{65C635FA-606B-4BAC-9BF4-6F9C08360D3E}" destId="{8E56701E-17DD-4EFD-90DE-1A0E6C8A701E}" srcOrd="1" destOrd="0" presId="urn:microsoft.com/office/officeart/2005/8/layout/list1"/>
    <dgm:cxn modelId="{D0879F8A-5790-4392-AD01-72B003DBEFD3}" type="presParOf" srcId="{75012E8F-7514-4C5D-B7F1-66D9D7166AF0}" destId="{477D4F52-8300-466A-BA03-8CFECCFA9171}" srcOrd="13" destOrd="0" presId="urn:microsoft.com/office/officeart/2005/8/layout/list1"/>
    <dgm:cxn modelId="{B5735D89-6E28-4B87-9A4F-BB5E9963DD6A}" type="presParOf" srcId="{75012E8F-7514-4C5D-B7F1-66D9D7166AF0}" destId="{5786B928-29E4-4D21-8B24-3EF1A14046F6}" srcOrd="14" destOrd="0" presId="urn:microsoft.com/office/officeart/2005/8/layout/list1"/>
    <dgm:cxn modelId="{E4D8D38D-4A7A-47D5-83AA-FAF2F894F0E5}" type="presParOf" srcId="{75012E8F-7514-4C5D-B7F1-66D9D7166AF0}" destId="{3CA155EF-732B-425B-A34A-0C125B018192}" srcOrd="15" destOrd="0" presId="urn:microsoft.com/office/officeart/2005/8/layout/list1"/>
    <dgm:cxn modelId="{9384A1EB-5F35-4099-9DE8-BC078B10D00A}" type="presParOf" srcId="{75012E8F-7514-4C5D-B7F1-66D9D7166AF0}" destId="{BA994FE0-8B8C-4D11-9A33-E1878018DF5C}" srcOrd="16" destOrd="0" presId="urn:microsoft.com/office/officeart/2005/8/layout/list1"/>
    <dgm:cxn modelId="{183A324B-C5CF-4925-BB9C-A718164882D4}" type="presParOf" srcId="{BA994FE0-8B8C-4D11-9A33-E1878018DF5C}" destId="{A96AF6EE-2D5D-4302-80D7-B259F8B6EDC5}" srcOrd="0" destOrd="0" presId="urn:microsoft.com/office/officeart/2005/8/layout/list1"/>
    <dgm:cxn modelId="{25D27D79-42D4-4ADA-AAF1-0FFBA75C3A13}" type="presParOf" srcId="{BA994FE0-8B8C-4D11-9A33-E1878018DF5C}" destId="{F12C6849-9F44-4805-BDE0-EE98C737F855}" srcOrd="1" destOrd="0" presId="urn:microsoft.com/office/officeart/2005/8/layout/list1"/>
    <dgm:cxn modelId="{4F37150B-23D5-4D43-A30D-E3BA28E3A744}" type="presParOf" srcId="{75012E8F-7514-4C5D-B7F1-66D9D7166AF0}" destId="{4FE6A115-9257-4871-BDC0-44008457B11D}" srcOrd="17" destOrd="0" presId="urn:microsoft.com/office/officeart/2005/8/layout/list1"/>
    <dgm:cxn modelId="{DBBA4795-6243-42EB-ADD9-45B6318BB966}" type="presParOf" srcId="{75012E8F-7514-4C5D-B7F1-66D9D7166AF0}" destId="{C356453B-C0E6-44BF-B6E1-F68B81946402}" srcOrd="18" destOrd="0" presId="urn:microsoft.com/office/officeart/2005/8/layout/list1"/>
    <dgm:cxn modelId="{27C0EE1B-3B21-404F-9438-F687F05A69CB}" type="presParOf" srcId="{75012E8F-7514-4C5D-B7F1-66D9D7166AF0}" destId="{C3D55BE7-3159-4891-84AE-F4CEC66D31B5}" srcOrd="19" destOrd="0" presId="urn:microsoft.com/office/officeart/2005/8/layout/list1"/>
    <dgm:cxn modelId="{956F2F12-36BA-4FDA-877C-6AD9FC35319B}" type="presParOf" srcId="{75012E8F-7514-4C5D-B7F1-66D9D7166AF0}" destId="{383AF352-BAAA-47D3-AE30-0BDD1676062F}" srcOrd="20" destOrd="0" presId="urn:microsoft.com/office/officeart/2005/8/layout/list1"/>
    <dgm:cxn modelId="{F275620E-ADB1-4308-875E-89F2684B802D}" type="presParOf" srcId="{383AF352-BAAA-47D3-AE30-0BDD1676062F}" destId="{B4CE6567-74A8-4BEC-A686-A6256A714D17}" srcOrd="0" destOrd="0" presId="urn:microsoft.com/office/officeart/2005/8/layout/list1"/>
    <dgm:cxn modelId="{1305AB7B-7856-48E0-8CE5-B1A65D7E6890}" type="presParOf" srcId="{383AF352-BAAA-47D3-AE30-0BDD1676062F}" destId="{54F54AA3-4948-42EC-87BA-A438EDB829D8}" srcOrd="1" destOrd="0" presId="urn:microsoft.com/office/officeart/2005/8/layout/list1"/>
    <dgm:cxn modelId="{E136610B-5A32-468F-A80A-E0AEB4D60D71}" type="presParOf" srcId="{75012E8F-7514-4C5D-B7F1-66D9D7166AF0}" destId="{E5EE56E1-B3C2-46F5-88E3-87D2753E56DE}" srcOrd="21" destOrd="0" presId="urn:microsoft.com/office/officeart/2005/8/layout/list1"/>
    <dgm:cxn modelId="{62D851D3-23B6-4E0F-8D36-5105EDF771DA}" type="presParOf" srcId="{75012E8F-7514-4C5D-B7F1-66D9D7166AF0}" destId="{7B533CAB-81B4-40E5-9810-CC70F2AF4853}" srcOrd="22" destOrd="0" presId="urn:microsoft.com/office/officeart/2005/8/layout/list1"/>
  </dgm:cxnLst>
  <dgm:bg>
    <a:solidFill>
      <a:schemeClr val="bg1"/>
    </a:solidFill>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1D60F2-7C6D-4838-BADB-DEAED697387D}">
      <dsp:nvSpPr>
        <dsp:cNvPr id="0" name=""/>
        <dsp:cNvSpPr/>
      </dsp:nvSpPr>
      <dsp:spPr>
        <a:xfrm>
          <a:off x="0" y="294666"/>
          <a:ext cx="10026444" cy="428400"/>
        </a:xfrm>
        <a:prstGeom prst="rect">
          <a:avLst/>
        </a:prstGeom>
        <a:solidFill>
          <a:srgbClr val="FF0000">
            <a:alpha val="90000"/>
          </a:srgbClr>
        </a:solidFill>
        <a:ln w="12700" cap="flat" cmpd="sng" algn="ctr">
          <a:solidFill>
            <a:srgbClr val="EBA000">
              <a:hueOff val="0"/>
              <a:satOff val="0"/>
              <a:lumOff val="0"/>
              <a:alphaOff val="0"/>
            </a:srgbClr>
          </a:solidFill>
          <a:prstDash val="solid"/>
          <a:miter lim="800000"/>
        </a:ln>
        <a:effectLst/>
      </dsp:spPr>
      <dsp:style>
        <a:lnRef idx="1">
          <a:scrgbClr r="0" g="0" b="0"/>
        </a:lnRef>
        <a:fillRef idx="1">
          <a:scrgbClr r="0" g="0" b="0"/>
        </a:fillRef>
        <a:effectRef idx="0">
          <a:scrgbClr r="0" g="0" b="0"/>
        </a:effectRef>
        <a:fontRef idx="minor"/>
      </dsp:style>
    </dsp:sp>
    <dsp:sp modelId="{95FA99CB-14A2-4787-9305-9ABBEA798751}">
      <dsp:nvSpPr>
        <dsp:cNvPr id="0" name=""/>
        <dsp:cNvSpPr/>
      </dsp:nvSpPr>
      <dsp:spPr>
        <a:xfrm>
          <a:off x="501322" y="43746"/>
          <a:ext cx="7018511" cy="501840"/>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5283" tIns="0" rIns="265283" bIns="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Aptos" panose="020B0004020202020204" pitchFamily="34" charset="0"/>
            </a:rPr>
            <a:t>OVERVIEW &amp; DATA CLEANING</a:t>
          </a:r>
          <a:endParaRPr lang="en-IN" sz="2000" b="1" kern="1200" dirty="0">
            <a:latin typeface="Aptos" panose="020B0004020202020204" pitchFamily="34" charset="0"/>
          </a:endParaRPr>
        </a:p>
      </dsp:txBody>
      <dsp:txXfrm>
        <a:off x="525820" y="68244"/>
        <a:ext cx="6969515" cy="452844"/>
      </dsp:txXfrm>
    </dsp:sp>
    <dsp:sp modelId="{258D7AAA-8600-492C-9ECD-843A7F0882DA}">
      <dsp:nvSpPr>
        <dsp:cNvPr id="0" name=""/>
        <dsp:cNvSpPr/>
      </dsp:nvSpPr>
      <dsp:spPr>
        <a:xfrm>
          <a:off x="0" y="1023832"/>
          <a:ext cx="10026444" cy="428400"/>
        </a:xfrm>
        <a:prstGeom prst="rect">
          <a:avLst/>
        </a:prstGeom>
        <a:solidFill>
          <a:srgbClr val="FF0000">
            <a:alpha val="90000"/>
          </a:srgbClr>
        </a:solidFill>
        <a:ln w="12700" cap="flat" cmpd="sng" algn="ctr">
          <a:solidFill>
            <a:srgbClr val="EBA000">
              <a:hueOff val="0"/>
              <a:satOff val="0"/>
              <a:lumOff val="0"/>
              <a:alphaOff val="0"/>
            </a:srgbClr>
          </a:solidFill>
          <a:prstDash val="solid"/>
          <a:miter lim="800000"/>
        </a:ln>
        <a:effectLst/>
      </dsp:spPr>
      <dsp:style>
        <a:lnRef idx="1">
          <a:scrgbClr r="0" g="0" b="0"/>
        </a:lnRef>
        <a:fillRef idx="1">
          <a:scrgbClr r="0" g="0" b="0"/>
        </a:fillRef>
        <a:effectRef idx="0">
          <a:scrgbClr r="0" g="0" b="0"/>
        </a:effectRef>
        <a:fontRef idx="minor"/>
      </dsp:style>
    </dsp:sp>
    <dsp:sp modelId="{32E26D18-47DC-496F-9A81-D02CF1A77BB7}">
      <dsp:nvSpPr>
        <dsp:cNvPr id="0" name=""/>
        <dsp:cNvSpPr/>
      </dsp:nvSpPr>
      <dsp:spPr>
        <a:xfrm>
          <a:off x="501322" y="814866"/>
          <a:ext cx="7834974" cy="459886"/>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5283" tIns="0" rIns="265283" bIns="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Aptos" panose="020B0004020202020204" pitchFamily="34" charset="0"/>
            </a:rPr>
            <a:t>POPULARITY VARIATION WITH MARKET CATEGORY</a:t>
          </a:r>
          <a:endParaRPr lang="en-IN" sz="2000" b="1" kern="1200" dirty="0">
            <a:latin typeface="Aptos" panose="020B0004020202020204" pitchFamily="34" charset="0"/>
          </a:endParaRPr>
        </a:p>
      </dsp:txBody>
      <dsp:txXfrm>
        <a:off x="523772" y="837316"/>
        <a:ext cx="7790074" cy="414986"/>
      </dsp:txXfrm>
    </dsp:sp>
    <dsp:sp modelId="{C7EA46C5-73AA-4E16-9315-88A93892A711}">
      <dsp:nvSpPr>
        <dsp:cNvPr id="0" name=""/>
        <dsp:cNvSpPr/>
      </dsp:nvSpPr>
      <dsp:spPr>
        <a:xfrm>
          <a:off x="0" y="1794952"/>
          <a:ext cx="10026444" cy="428400"/>
        </a:xfrm>
        <a:prstGeom prst="rect">
          <a:avLst/>
        </a:prstGeom>
        <a:solidFill>
          <a:srgbClr val="FF0000">
            <a:alpha val="90000"/>
          </a:srgbClr>
        </a:solidFill>
        <a:ln w="12700" cap="flat" cmpd="sng" algn="ctr">
          <a:solidFill>
            <a:srgbClr val="EBA000">
              <a:hueOff val="0"/>
              <a:satOff val="0"/>
              <a:lumOff val="0"/>
              <a:alphaOff val="0"/>
            </a:srgbClr>
          </a:solidFill>
          <a:prstDash val="solid"/>
          <a:miter lim="800000"/>
        </a:ln>
        <a:effectLst/>
      </dsp:spPr>
      <dsp:style>
        <a:lnRef idx="1">
          <a:scrgbClr r="0" g="0" b="0"/>
        </a:lnRef>
        <a:fillRef idx="1">
          <a:scrgbClr r="0" g="0" b="0"/>
        </a:fillRef>
        <a:effectRef idx="0">
          <a:scrgbClr r="0" g="0" b="0"/>
        </a:effectRef>
        <a:fontRef idx="minor"/>
      </dsp:style>
    </dsp:sp>
    <dsp:sp modelId="{7D162232-2AFE-4C31-BFBD-E52C278FF311}">
      <dsp:nvSpPr>
        <dsp:cNvPr id="0" name=""/>
        <dsp:cNvSpPr/>
      </dsp:nvSpPr>
      <dsp:spPr>
        <a:xfrm>
          <a:off x="501322" y="1544032"/>
          <a:ext cx="7018511" cy="501840"/>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5283" tIns="0" rIns="265283" bIns="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Aptos" panose="020B0004020202020204" pitchFamily="34" charset="0"/>
            </a:rPr>
            <a:t>ENGINE POWER WITH PRICE</a:t>
          </a:r>
          <a:endParaRPr lang="en-IN" sz="2000" b="1" kern="1200" dirty="0">
            <a:latin typeface="Aptos" panose="020B0004020202020204" pitchFamily="34" charset="0"/>
          </a:endParaRPr>
        </a:p>
      </dsp:txBody>
      <dsp:txXfrm>
        <a:off x="525820" y="1568530"/>
        <a:ext cx="6969515" cy="452844"/>
      </dsp:txXfrm>
    </dsp:sp>
    <dsp:sp modelId="{5786B928-29E4-4D21-8B24-3EF1A14046F6}">
      <dsp:nvSpPr>
        <dsp:cNvPr id="0" name=""/>
        <dsp:cNvSpPr/>
      </dsp:nvSpPr>
      <dsp:spPr>
        <a:xfrm>
          <a:off x="0" y="2605401"/>
          <a:ext cx="10026444" cy="428400"/>
        </a:xfrm>
        <a:prstGeom prst="rect">
          <a:avLst/>
        </a:prstGeom>
        <a:solidFill>
          <a:srgbClr val="FF0000">
            <a:alpha val="90000"/>
          </a:srgb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8E56701E-17DD-4EFD-90DE-1A0E6C8A701E}">
      <dsp:nvSpPr>
        <dsp:cNvPr id="0" name=""/>
        <dsp:cNvSpPr/>
      </dsp:nvSpPr>
      <dsp:spPr>
        <a:xfrm>
          <a:off x="501322" y="2315152"/>
          <a:ext cx="7018511" cy="501840"/>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5283" tIns="0" rIns="265283" bIns="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Aptos" panose="020B0004020202020204" pitchFamily="34" charset="0"/>
            </a:rPr>
            <a:t>AVG PRICE WITH BRAND</a:t>
          </a:r>
          <a:endParaRPr lang="en-IN" sz="2000" b="1" kern="1200" dirty="0">
            <a:latin typeface="Aptos" panose="020B0004020202020204" pitchFamily="34" charset="0"/>
          </a:endParaRPr>
        </a:p>
      </dsp:txBody>
      <dsp:txXfrm>
        <a:off x="525820" y="2339650"/>
        <a:ext cx="6969515" cy="452844"/>
      </dsp:txXfrm>
    </dsp:sp>
    <dsp:sp modelId="{C356453B-C0E6-44BF-B6E1-F68B81946402}">
      <dsp:nvSpPr>
        <dsp:cNvPr id="0" name=""/>
        <dsp:cNvSpPr/>
      </dsp:nvSpPr>
      <dsp:spPr>
        <a:xfrm>
          <a:off x="0" y="3417125"/>
          <a:ext cx="10026444" cy="428400"/>
        </a:xfrm>
        <a:prstGeom prst="rect">
          <a:avLst/>
        </a:prstGeom>
        <a:solidFill>
          <a:srgbClr val="FF0000">
            <a:alpha val="90000"/>
          </a:srgb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F12C6849-9F44-4805-BDE0-EE98C737F855}">
      <dsp:nvSpPr>
        <dsp:cNvPr id="0" name=""/>
        <dsp:cNvSpPr/>
      </dsp:nvSpPr>
      <dsp:spPr>
        <a:xfrm>
          <a:off x="470691" y="3102200"/>
          <a:ext cx="8548196" cy="581773"/>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5283" tIns="0" rIns="265283" bIns="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Aptos" panose="020B0004020202020204" pitchFamily="34" charset="0"/>
            </a:rPr>
            <a:t>FUEL EFFICIENCY WITH CYLINDER</a:t>
          </a:r>
          <a:endParaRPr lang="en-IN" sz="2000" b="1" kern="1200" dirty="0">
            <a:latin typeface="Aptos" panose="020B0004020202020204" pitchFamily="34" charset="0"/>
          </a:endParaRPr>
        </a:p>
      </dsp:txBody>
      <dsp:txXfrm>
        <a:off x="499091" y="3130600"/>
        <a:ext cx="8491396" cy="524973"/>
      </dsp:txXfrm>
    </dsp:sp>
    <dsp:sp modelId="{7B533CAB-81B4-40E5-9810-CC70F2AF4853}">
      <dsp:nvSpPr>
        <dsp:cNvPr id="0" name=""/>
        <dsp:cNvSpPr/>
      </dsp:nvSpPr>
      <dsp:spPr>
        <a:xfrm>
          <a:off x="0" y="4188245"/>
          <a:ext cx="10026444" cy="428400"/>
        </a:xfrm>
        <a:prstGeom prst="rect">
          <a:avLst/>
        </a:prstGeom>
        <a:solidFill>
          <a:srgbClr val="FF0000">
            <a:alpha val="90000"/>
          </a:srgbClr>
        </a:solidFill>
        <a:ln w="12700" cap="flat" cmpd="sng" algn="ctr">
          <a:solidFill>
            <a:srgbClr val="FF0000">
              <a:alpha val="63000"/>
            </a:srgbClr>
          </a:solidFill>
          <a:prstDash val="solid"/>
          <a:miter lim="800000"/>
        </a:ln>
        <a:effectLst/>
      </dsp:spPr>
      <dsp:style>
        <a:lnRef idx="1">
          <a:scrgbClr r="0" g="0" b="0"/>
        </a:lnRef>
        <a:fillRef idx="1">
          <a:scrgbClr r="0" g="0" b="0"/>
        </a:fillRef>
        <a:effectRef idx="0">
          <a:scrgbClr r="0" g="0" b="0"/>
        </a:effectRef>
        <a:fontRef idx="minor"/>
      </dsp:style>
    </dsp:sp>
    <dsp:sp modelId="{54F54AA3-4948-42EC-87BA-A438EDB829D8}">
      <dsp:nvSpPr>
        <dsp:cNvPr id="0" name=""/>
        <dsp:cNvSpPr/>
      </dsp:nvSpPr>
      <dsp:spPr>
        <a:xfrm>
          <a:off x="501322" y="3937325"/>
          <a:ext cx="7018511" cy="501840"/>
        </a:xfrm>
        <a:prstGeom prst="roundRect">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65283" tIns="0" rIns="265283" bIns="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mn-lt"/>
            </a:rPr>
            <a:t>DASHBOARD</a:t>
          </a:r>
          <a:endParaRPr lang="en-IN" sz="2000" b="1" kern="1200" dirty="0">
            <a:latin typeface="+mn-lt"/>
          </a:endParaRPr>
        </a:p>
      </dsp:txBody>
      <dsp:txXfrm>
        <a:off x="525820" y="3961823"/>
        <a:ext cx="6969515" cy="45284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2.jpg>
</file>

<file path=ppt/media/image3.jpg>
</file>

<file path=ppt/media/image4.png>
</file>

<file path=ppt/media/image5.png>
</file>

<file path=ppt/media/image6.png>
</file>

<file path=ppt/media/image7.png>
</file>

<file path=ppt/media/image8.jp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796512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316098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72174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D623D-3699-8AEA-2B2B-CCF7E4A28D8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31681CD-A590-8BD9-71C0-1373EDF562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AF2B0AB-F055-3A85-4FF8-35B473DD6F4B}"/>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DC16A809-4327-95C9-993E-8AC6E2196D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07DF1E-3A5D-0FF4-614C-F25C3E44B1DF}"/>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662135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3DB49-98C4-1E8C-F083-A3AEC0BC95A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A12CAE-D0CC-4E89-8D32-23D5675682C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C13B615-413E-E050-57DC-4289AD069753}"/>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5492F8D1-6817-FCC9-F50F-0F63C47628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737745-363E-225F-2998-1ACB90BB898E}"/>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808701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BC419-D2A1-5115-D06A-36E7D5D93C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433B35A-B40E-A0E6-DB31-6BB496A37DF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C2A0CC-F7DD-283A-CAE6-324C624A7684}"/>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11E75B19-31E8-D2E7-B6A8-6207C6199C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027A36-2FA1-16FA-8494-13FE80758DB3}"/>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5505193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19C56-E657-BF27-5E73-AC7D912DAB0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5D1253A-D80E-D16E-4BD0-27360CD0B5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C4BFFC3-3C6D-8F38-F11C-814AD74C4D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075D53A-72D9-406E-A384-561EBCDA0505}"/>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6" name="Footer Placeholder 5">
            <a:extLst>
              <a:ext uri="{FF2B5EF4-FFF2-40B4-BE49-F238E27FC236}">
                <a16:creationId xmlns:a16="http://schemas.microsoft.com/office/drawing/2014/main" id="{3EA94B0F-9C38-CDEE-3F04-D8918C8F04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93FF20-A788-2B01-BEB3-3860651ACBE4}"/>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2911523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AAA54-C618-FA90-7617-7B4477A17DD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02096BA-0F8A-CF0F-F196-1ADF795FB3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12EC0A-0D8F-1E66-AD80-E3C4807BDC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C7F6C78-9459-F32C-8D6F-124A6389F1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EAFF79-DC75-433C-E2BC-538B543691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089B279-EF68-D5A3-A9CB-E77AFD312B87}"/>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8" name="Footer Placeholder 7">
            <a:extLst>
              <a:ext uri="{FF2B5EF4-FFF2-40B4-BE49-F238E27FC236}">
                <a16:creationId xmlns:a16="http://schemas.microsoft.com/office/drawing/2014/main" id="{17C800AB-AC78-FCCC-5FE2-FAB85B5521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D5129A3-E468-1065-EE98-39F2E0C7F71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6439697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F679E-30C5-7F37-CCE9-ACA15F657EF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6224F0F-6C7B-47F4-762C-F28D4F58E8A1}"/>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4" name="Footer Placeholder 3">
            <a:extLst>
              <a:ext uri="{FF2B5EF4-FFF2-40B4-BE49-F238E27FC236}">
                <a16:creationId xmlns:a16="http://schemas.microsoft.com/office/drawing/2014/main" id="{155B965F-4F7A-06B3-B53A-6DC6C4DE96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C87790B-E71A-6DD7-6FC9-E8E2B3F6930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3481569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68D0B5-BF79-0C96-F1B9-3631784389BF}"/>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3" name="Footer Placeholder 2">
            <a:extLst>
              <a:ext uri="{FF2B5EF4-FFF2-40B4-BE49-F238E27FC236}">
                <a16:creationId xmlns:a16="http://schemas.microsoft.com/office/drawing/2014/main" id="{770631F7-BB87-1381-BC32-6002F3BC20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370C0F4-2E93-123D-B631-A66A86C8D742}"/>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3591302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A8804-BDF3-E68A-FB02-7972EEC1B2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3BD4B33-4545-B2A4-D7F3-92ED7E42A2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7EE488E-E87F-833D-FF19-A9FD8DC3BF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40BDD4-3A6A-4312-F6B3-431895BC991D}"/>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6" name="Footer Placeholder 5">
            <a:extLst>
              <a:ext uri="{FF2B5EF4-FFF2-40B4-BE49-F238E27FC236}">
                <a16:creationId xmlns:a16="http://schemas.microsoft.com/office/drawing/2014/main" id="{2A20F079-369B-488D-6FCF-D5B726FB4A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A62893-E32B-99DE-6BC3-6F1061E5AA0B}"/>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613787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901124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5741F-B731-FECC-1695-EF182C2E8B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9F90798-35AD-3F46-DB85-F1C7A7A3BF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87061E0-A2FE-2CD2-0C3D-A0556865E4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0400B7-64A2-70B6-975A-7B42CBCD83D8}"/>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6" name="Footer Placeholder 5">
            <a:extLst>
              <a:ext uri="{FF2B5EF4-FFF2-40B4-BE49-F238E27FC236}">
                <a16:creationId xmlns:a16="http://schemas.microsoft.com/office/drawing/2014/main" id="{E3BBA730-1495-65E5-6C43-FBC3675CA4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27804A-E8F7-A436-6326-C9CC4FE28303}"/>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6185757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44057-C097-7652-5197-E016C20F84F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EA6BD5A-036D-4FAD-D816-80BF1CA1B6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B3AF6EF-723A-50C5-DD40-3129C8CC40B6}"/>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7B546F26-2B92-D064-61C0-41113BB83B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88609C-C2FA-948D-6EAB-CB55C2B61F02}"/>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0823307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D793C1-B917-2803-5090-3A2E54421F9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B2078D6-70D0-82DA-17AC-29B02754E2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2A1B09-52E7-89C8-883E-171B966B60E4}"/>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53EC7233-DB52-1964-B936-708C91E61C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B9F359-DC03-4FC1-9FB0-6D4875B821B7}"/>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731060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65686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9752615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12161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8" name="Footer Placeholder 7">
            <a:extLst>
              <a:ext uri="{FF2B5EF4-FFF2-40B4-BE49-F238E27FC236}">
                <a16:creationId xmlns:a16="http://schemas.microsoft.com/office/drawing/2014/main" id="{E72B35C4-A654-7759-BDA0-94D9D1A216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044603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546282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196995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24877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p:txBody>
          <a:bodyPr/>
          <a:lstStyle/>
          <a:p>
            <a:fld id="{E80C50CD-E178-4744-9B35-B2F624D6C5E9}" type="datetimeFigureOut">
              <a:rPr lang="en-US" smtClean="0"/>
              <a:t>7/18/2025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153647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146304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2578608"/>
            <a:ext cx="11155680" cy="37673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0FAA0F4-2442-8D45-3C3D-1B8F55C8683A}"/>
              </a:ext>
            </a:extLst>
          </p:cNvPr>
          <p:cNvSpPr>
            <a:spLocks noGrp="1"/>
          </p:cNvSpPr>
          <p:nvPr>
            <p:ph type="dt" sz="half" idx="2"/>
          </p:nvPr>
        </p:nvSpPr>
        <p:spPr>
          <a:xfrm>
            <a:off x="521208" y="6419088"/>
            <a:ext cx="2743200" cy="365125"/>
          </a:xfrm>
          <a:prstGeom prst="rect">
            <a:avLst/>
          </a:prstGeom>
        </p:spPr>
        <p:txBody>
          <a:bodyPr vert="horz" lIns="91440" tIns="45720" rIns="91440" bIns="45720" rtlCol="0" anchor="ctr"/>
          <a:lstStyle>
            <a:lvl1pPr algn="l">
              <a:defRPr sz="900">
                <a:solidFill>
                  <a:schemeClr val="tx1"/>
                </a:solidFill>
              </a:defRPr>
            </a:lvl1pPr>
          </a:lstStyle>
          <a:p>
            <a:fld id="{E80C50CD-E178-4744-9B35-B2F624D6C5E9}" type="datetimeFigureOut">
              <a:rPr lang="en-US" smtClean="0"/>
              <a:pPr/>
              <a:t>7/18/2025</a:t>
            </a:fld>
            <a:endParaRPr lang="en-US"/>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9CF34-1274-DB45-4809-90E5D244A9AE}"/>
              </a:ext>
            </a:extLst>
          </p:cNvPr>
          <p:cNvSpPr>
            <a:spLocks noGrp="1"/>
          </p:cNvSpPr>
          <p:nvPr>
            <p:ph type="sldNum" sz="quarter" idx="4"/>
          </p:nvPr>
        </p:nvSpPr>
        <p:spPr>
          <a:xfrm>
            <a:off x="11457432" y="6419088"/>
            <a:ext cx="640080" cy="365125"/>
          </a:xfrm>
          <a:prstGeom prst="rect">
            <a:avLst/>
          </a:prstGeom>
        </p:spPr>
        <p:txBody>
          <a:bodyPr vert="horz" lIns="91440" tIns="45720" rIns="91440" bIns="45720" rtlCol="0" anchor="ctr"/>
          <a:lstStyle>
            <a:lvl1pPr algn="r">
              <a:defRPr sz="900">
                <a:solidFill>
                  <a:schemeClr val="tx1"/>
                </a:solidFill>
              </a:defRPr>
            </a:lvl1pPr>
          </a:lstStyle>
          <a:p>
            <a:fld id="{148CC95F-0247-41B6-91CF-DC97C76A7088}" type="slidenum">
              <a:rPr lang="en-US" smtClean="0"/>
              <a:pPr/>
              <a:t>‹#›</a:t>
            </a:fld>
            <a:endParaRPr lang="en-US"/>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453487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73C4FB-A79E-69B5-FAF7-1C2DC7C3C4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94C6755-FD71-4F34-9504-AF7B7B54A6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FDD8729-2A4F-89F4-828E-10A4032CB9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80C50CD-E178-4744-9B35-B2F624D6C5E9}" type="datetimeFigureOut">
              <a:rPr lang="en-US" smtClean="0"/>
              <a:pPr/>
              <a:t>7/18/2025</a:t>
            </a:fld>
            <a:endParaRPr lang="en-US"/>
          </a:p>
        </p:txBody>
      </p:sp>
      <p:sp>
        <p:nvSpPr>
          <p:cNvPr id="5" name="Footer Placeholder 4">
            <a:extLst>
              <a:ext uri="{FF2B5EF4-FFF2-40B4-BE49-F238E27FC236}">
                <a16:creationId xmlns:a16="http://schemas.microsoft.com/office/drawing/2014/main" id="{48909162-4BF5-4ADB-4540-055926A3E3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D5F7B4C3-ACB1-646A-2DA7-1FCD579EF4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48CC95F-0247-41B6-91CF-DC97C76A7088}" type="slidenum">
              <a:rPr lang="en-US" smtClean="0"/>
              <a:pPr/>
              <a:t>‹#›</a:t>
            </a:fld>
            <a:endParaRPr lang="en-US"/>
          </a:p>
        </p:txBody>
      </p:sp>
    </p:spTree>
    <p:extLst>
      <p:ext uri="{BB962C8B-B14F-4D97-AF65-F5344CB8AC3E}">
        <p14:creationId xmlns:p14="http://schemas.microsoft.com/office/powerpoint/2010/main" val="408848661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www.localitytokens.info/roadmap/" TargetMode="External"/><Relationship Id="rId7" Type="http://schemas.openxmlformats.org/officeDocument/2006/relationships/diagramColors" Target="../diagrams/colors1.xm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www.printables.com/model/400356-car-brand-keycaps" TargetMode="External"/><Relationship Id="rId2" Type="http://schemas.openxmlformats.org/officeDocument/2006/relationships/image" Target="../media/image8.jpg"/><Relationship Id="rId1" Type="http://schemas.openxmlformats.org/officeDocument/2006/relationships/slideLayout" Target="../slideLayouts/slideLayout13.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pixabay.com/it/indicatore-livello-carburante-163728/" TargetMode="External"/><Relationship Id="rId2" Type="http://schemas.openxmlformats.org/officeDocument/2006/relationships/image" Target="../media/image11.jpg"/><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descr="Speedometer Gauge">
            <a:extLst>
              <a:ext uri="{FF2B5EF4-FFF2-40B4-BE49-F238E27FC236}">
                <a16:creationId xmlns:a16="http://schemas.microsoft.com/office/drawing/2014/main" id="{AD8B2135-9B4A-7940-D3E4-A238F06276E7}"/>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59" r="-1" b="-1"/>
          <a:stretch>
            <a:fillRect/>
          </a:stretch>
        </p:blipFill>
        <p:spPr>
          <a:xfrm>
            <a:off x="0" y="186823"/>
            <a:ext cx="12188932" cy="6857990"/>
          </a:xfrm>
          <a:prstGeom prst="rect">
            <a:avLst/>
          </a:prstGeom>
        </p:spPr>
      </p:pic>
      <p:sp>
        <p:nvSpPr>
          <p:cNvPr id="11" name="Rectangle 10">
            <a:extLst>
              <a:ext uri="{FF2B5EF4-FFF2-40B4-BE49-F238E27FC236}">
                <a16:creationId xmlns:a16="http://schemas.microsoft.com/office/drawing/2014/main" id="{637992A9-1E8C-4E57-B4F4-EE2D38E50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EA2991-6E83-1F86-6818-B3CC62BE4A71}"/>
              </a:ext>
            </a:extLst>
          </p:cNvPr>
          <p:cNvSpPr>
            <a:spLocks noGrp="1"/>
          </p:cNvSpPr>
          <p:nvPr>
            <p:ph type="ctrTitle"/>
          </p:nvPr>
        </p:nvSpPr>
        <p:spPr>
          <a:xfrm>
            <a:off x="517870" y="978407"/>
            <a:ext cx="10394640" cy="1397143"/>
          </a:xfrm>
        </p:spPr>
        <p:txBody>
          <a:bodyPr anchor="t">
            <a:normAutofit/>
          </a:bodyPr>
          <a:lstStyle/>
          <a:p>
            <a:r>
              <a:rPr lang="en-US" sz="6000" dirty="0">
                <a:solidFill>
                  <a:srgbClr val="FFFFFF"/>
                </a:solidFill>
                <a:latin typeface="Aptos Black" panose="020B0004020202020204" pitchFamily="34" charset="0"/>
              </a:rPr>
              <a:t>PRICE FOR </a:t>
            </a:r>
            <a:r>
              <a:rPr lang="en-US" sz="6000" dirty="0">
                <a:solidFill>
                  <a:srgbClr val="FF0000"/>
                </a:solidFill>
                <a:latin typeface="Aptos Black" panose="020B0004020202020204" pitchFamily="34" charset="0"/>
              </a:rPr>
              <a:t>CAR’s</a:t>
            </a:r>
            <a:r>
              <a:rPr lang="en-US" sz="6000" dirty="0">
                <a:solidFill>
                  <a:srgbClr val="FFFFFF"/>
                </a:solidFill>
                <a:latin typeface="Aptos Black" panose="020B0004020202020204" pitchFamily="34" charset="0"/>
              </a:rPr>
              <a:t> FEATURE</a:t>
            </a:r>
            <a:endParaRPr lang="en-IN" sz="6000" dirty="0">
              <a:solidFill>
                <a:srgbClr val="FFFFFF"/>
              </a:solidFill>
              <a:latin typeface="Aptos Black" panose="020B0004020202020204" pitchFamily="34" charset="0"/>
            </a:endParaRPr>
          </a:p>
        </p:txBody>
      </p:sp>
      <p:sp>
        <p:nvSpPr>
          <p:cNvPr id="3" name="Subtitle 2">
            <a:extLst>
              <a:ext uri="{FF2B5EF4-FFF2-40B4-BE49-F238E27FC236}">
                <a16:creationId xmlns:a16="http://schemas.microsoft.com/office/drawing/2014/main" id="{4067B39F-2C40-0B01-163A-BFEB4D1DF358}"/>
              </a:ext>
            </a:extLst>
          </p:cNvPr>
          <p:cNvSpPr>
            <a:spLocks noGrp="1"/>
          </p:cNvSpPr>
          <p:nvPr>
            <p:ph type="subTitle" idx="1"/>
          </p:nvPr>
        </p:nvSpPr>
        <p:spPr>
          <a:xfrm>
            <a:off x="110886" y="4945863"/>
            <a:ext cx="6122766" cy="1725314"/>
          </a:xfrm>
        </p:spPr>
        <p:txBody>
          <a:bodyPr anchor="t">
            <a:normAutofit/>
          </a:bodyPr>
          <a:lstStyle/>
          <a:p>
            <a:r>
              <a:rPr lang="en-US" b="1" dirty="0">
                <a:latin typeface="Aptos" panose="020B0004020202020204" pitchFamily="34" charset="0"/>
              </a:rPr>
              <a:t>This project helps to </a:t>
            </a:r>
            <a:r>
              <a:rPr lang="en-US" b="1" dirty="0">
                <a:solidFill>
                  <a:srgbClr val="FF0000"/>
                </a:solidFill>
                <a:latin typeface="Aptos" panose="020B0004020202020204" pitchFamily="34" charset="0"/>
              </a:rPr>
              <a:t>know how </a:t>
            </a:r>
            <a:r>
              <a:rPr lang="en-US" b="1" dirty="0">
                <a:latin typeface="Aptos" panose="020B0004020202020204" pitchFamily="34" charset="0"/>
              </a:rPr>
              <a:t>features in a car varies along with the pricing</a:t>
            </a:r>
            <a:endParaRPr lang="en-IN" b="1" dirty="0">
              <a:solidFill>
                <a:srgbClr val="FFFFFF"/>
              </a:solidFill>
              <a:latin typeface="Aptos" panose="020B0004020202020204" pitchFamily="34" charset="0"/>
            </a:endParaRPr>
          </a:p>
        </p:txBody>
      </p:sp>
      <p:sp>
        <p:nvSpPr>
          <p:cNvPr id="13" name="Rectangle 1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AC46CF1-78FC-CF08-C195-7225BDB3A276}"/>
              </a:ext>
            </a:extLst>
          </p:cNvPr>
          <p:cNvSpPr txBox="1"/>
          <p:nvPr/>
        </p:nvSpPr>
        <p:spPr>
          <a:xfrm>
            <a:off x="4493339" y="5693122"/>
            <a:ext cx="4139381" cy="584775"/>
          </a:xfrm>
          <a:prstGeom prst="rect">
            <a:avLst/>
          </a:prstGeom>
          <a:noFill/>
        </p:spPr>
        <p:txBody>
          <a:bodyPr wrap="square" rtlCol="0">
            <a:spAutoFit/>
          </a:bodyPr>
          <a:lstStyle/>
          <a:p>
            <a:r>
              <a:rPr lang="en-US"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ptos Black" panose="020B0004020202020204" pitchFamily="34" charset="0"/>
              </a:rPr>
              <a:t>- SUMMIT TABHANE</a:t>
            </a:r>
            <a:endParaRPr lang="en-IN" sz="3200" dirty="0">
              <a:solidFill>
                <a:srgbClr val="FF0000"/>
              </a:solidFill>
              <a:latin typeface="Aptos Black" panose="020B0004020202020204" pitchFamily="34" charset="0"/>
            </a:endParaRPr>
          </a:p>
        </p:txBody>
      </p:sp>
    </p:spTree>
    <p:extLst>
      <p:ext uri="{BB962C8B-B14F-4D97-AF65-F5344CB8AC3E}">
        <p14:creationId xmlns:p14="http://schemas.microsoft.com/office/powerpoint/2010/main" val="20667524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car features&#10;&#10;AI-generated content may be incorrect.">
            <a:extLst>
              <a:ext uri="{FF2B5EF4-FFF2-40B4-BE49-F238E27FC236}">
                <a16:creationId xmlns:a16="http://schemas.microsoft.com/office/drawing/2014/main" id="{6CD6FF26-8781-C307-1EBE-78EE7952398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872" b="1"/>
          <a:stretch>
            <a:fillRect/>
          </a:stretch>
        </p:blipFill>
        <p:spPr>
          <a:xfrm>
            <a:off x="20" y="1282"/>
            <a:ext cx="12191980" cy="6856718"/>
          </a:xfrm>
          <a:prstGeom prst="rect">
            <a:avLst/>
          </a:prstGeom>
        </p:spPr>
      </p:pic>
    </p:spTree>
    <p:extLst>
      <p:ext uri="{BB962C8B-B14F-4D97-AF65-F5344CB8AC3E}">
        <p14:creationId xmlns:p14="http://schemas.microsoft.com/office/powerpoint/2010/main" val="3362720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computer">
            <a:extLst>
              <a:ext uri="{FF2B5EF4-FFF2-40B4-BE49-F238E27FC236}">
                <a16:creationId xmlns:a16="http://schemas.microsoft.com/office/drawing/2014/main" id="{CCF06B66-F871-04A8-4C70-75A91897510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b="461"/>
          <a:stretch>
            <a:fillRect/>
          </a:stretch>
        </p:blipFill>
        <p:spPr>
          <a:xfrm>
            <a:off x="20" y="1282"/>
            <a:ext cx="12191980" cy="6856718"/>
          </a:xfrm>
          <a:prstGeom prst="rect">
            <a:avLst/>
          </a:prstGeom>
        </p:spPr>
      </p:pic>
    </p:spTree>
    <p:extLst>
      <p:ext uri="{BB962C8B-B14F-4D97-AF65-F5344CB8AC3E}">
        <p14:creationId xmlns:p14="http://schemas.microsoft.com/office/powerpoint/2010/main" val="1014207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1000"/>
            <a:lum/>
            <a:extLst>
              <a:ext uri="{837473B0-CC2E-450A-ABE3-18F120FF3D39}">
                <a1611:picAttrSrcUrl xmlns:a1611="http://schemas.microsoft.com/office/drawing/2016/11/main" r:id="rId3"/>
              </a:ext>
            </a:extLst>
          </a:blip>
          <a:srcRect/>
          <a:stretch>
            <a:fillRect t="-2000" b="-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358D4-79F0-BEDB-C1B9-AB85E70D5B60}"/>
              </a:ext>
            </a:extLst>
          </p:cNvPr>
          <p:cNvSpPr>
            <a:spLocks noGrp="1"/>
          </p:cNvSpPr>
          <p:nvPr>
            <p:ph type="title"/>
          </p:nvPr>
        </p:nvSpPr>
        <p:spPr>
          <a:xfrm>
            <a:off x="521208" y="594950"/>
            <a:ext cx="6371205" cy="850392"/>
          </a:xfrm>
        </p:spPr>
        <p:txBody>
          <a:bodyPr>
            <a:normAutofit fontScale="90000"/>
          </a:bodyPr>
          <a:lstStyle/>
          <a:p>
            <a:r>
              <a:rPr lang="en-US" dirty="0">
                <a:latin typeface="Arial Black" panose="020B0A04020102020204" pitchFamily="34" charset="0"/>
              </a:rPr>
              <a:t>PROJECT </a:t>
            </a:r>
            <a:r>
              <a:rPr lang="en-US" dirty="0">
                <a:solidFill>
                  <a:srgbClr val="FF0000"/>
                </a:solidFill>
                <a:latin typeface="Arial Black" panose="020B0A04020102020204" pitchFamily="34" charset="0"/>
              </a:rPr>
              <a:t>ROADMAP</a:t>
            </a:r>
            <a:endParaRPr lang="en-IN" dirty="0">
              <a:solidFill>
                <a:srgbClr val="FF0000"/>
              </a:solidFill>
              <a:latin typeface="Arial Black" panose="020B0A04020102020204" pitchFamily="34" charset="0"/>
            </a:endParaRPr>
          </a:p>
        </p:txBody>
      </p:sp>
      <p:graphicFrame>
        <p:nvGraphicFramePr>
          <p:cNvPr id="11" name="Content Placeholder 5">
            <a:extLst>
              <a:ext uri="{FF2B5EF4-FFF2-40B4-BE49-F238E27FC236}">
                <a16:creationId xmlns:a16="http://schemas.microsoft.com/office/drawing/2014/main" id="{4B2C6691-BB0E-E1FB-A47D-07212DE54968}"/>
              </a:ext>
            </a:extLst>
          </p:cNvPr>
          <p:cNvGraphicFramePr>
            <a:graphicFrameLocks/>
          </p:cNvGraphicFramePr>
          <p:nvPr>
            <p:extLst>
              <p:ext uri="{D42A27DB-BD31-4B8C-83A1-F6EECF244321}">
                <p14:modId xmlns:p14="http://schemas.microsoft.com/office/powerpoint/2010/main" val="2550177079"/>
              </p:ext>
            </p:extLst>
          </p:nvPr>
        </p:nvGraphicFramePr>
        <p:xfrm>
          <a:off x="838199" y="1602658"/>
          <a:ext cx="10026445" cy="466039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094286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8000"/>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5185F-D719-B054-F667-2BAE79C88230}"/>
              </a:ext>
            </a:extLst>
          </p:cNvPr>
          <p:cNvSpPr>
            <a:spLocks noGrp="1"/>
          </p:cNvSpPr>
          <p:nvPr>
            <p:ph type="title"/>
          </p:nvPr>
        </p:nvSpPr>
        <p:spPr>
          <a:xfrm>
            <a:off x="570270" y="594950"/>
            <a:ext cx="3765756" cy="630739"/>
          </a:xfrm>
        </p:spPr>
        <p:txBody>
          <a:bodyPr>
            <a:noAutofit/>
          </a:bodyPr>
          <a:lstStyle/>
          <a:p>
            <a:r>
              <a:rPr lang="en-US" dirty="0">
                <a:latin typeface="Arial Black" panose="020B0A04020102020204" pitchFamily="34" charset="0"/>
              </a:rPr>
              <a:t>OVE</a:t>
            </a:r>
            <a:r>
              <a:rPr lang="en-US" dirty="0">
                <a:solidFill>
                  <a:srgbClr val="FF0000"/>
                </a:solidFill>
                <a:latin typeface="Arial Black" panose="020B0A04020102020204" pitchFamily="34" charset="0"/>
              </a:rPr>
              <a:t>R</a:t>
            </a:r>
            <a:r>
              <a:rPr lang="en-US" dirty="0">
                <a:latin typeface="Arial Black" panose="020B0A04020102020204" pitchFamily="34" charset="0"/>
              </a:rPr>
              <a:t>VIEW</a:t>
            </a:r>
            <a:endParaRPr lang="en-IN" dirty="0">
              <a:latin typeface="Arial Black" panose="020B0A04020102020204" pitchFamily="34" charset="0"/>
            </a:endParaRPr>
          </a:p>
        </p:txBody>
      </p:sp>
      <p:sp>
        <p:nvSpPr>
          <p:cNvPr id="5" name="TextBox 4">
            <a:extLst>
              <a:ext uri="{FF2B5EF4-FFF2-40B4-BE49-F238E27FC236}">
                <a16:creationId xmlns:a16="http://schemas.microsoft.com/office/drawing/2014/main" id="{19C9E620-6DB3-A9D4-4F53-A3453D6ABC3E}"/>
              </a:ext>
            </a:extLst>
          </p:cNvPr>
          <p:cNvSpPr txBox="1"/>
          <p:nvPr/>
        </p:nvSpPr>
        <p:spPr>
          <a:xfrm>
            <a:off x="167148" y="1225689"/>
            <a:ext cx="11798710" cy="5632311"/>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t>Objective</a:t>
            </a:r>
            <a:r>
              <a:rPr lang="en-US" dirty="0"/>
              <a:t> : This project helps car manufacturer optimize the pricing and product development by analyzing how car features influence pricing and profitability.</a:t>
            </a:r>
          </a:p>
          <a:p>
            <a:pPr marL="285750" indent="-285750" algn="just">
              <a:buFont typeface="Arial" panose="020B0604020202020204" pitchFamily="34" charset="0"/>
              <a:buChar char="•"/>
            </a:pPr>
            <a:endParaRPr lang="en-IN" b="1" dirty="0"/>
          </a:p>
          <a:p>
            <a:pPr marL="285750" indent="-285750" algn="just">
              <a:buFont typeface="Arial" panose="020B0604020202020204" pitchFamily="34" charset="0"/>
              <a:buChar char="•"/>
            </a:pPr>
            <a:r>
              <a:rPr lang="en-IN" b="1" dirty="0"/>
              <a:t>Dataset Source : </a:t>
            </a:r>
            <a:r>
              <a:rPr lang="en-IN" dirty="0"/>
              <a:t>The dataset contains over 11,000 car models collected from Edmunds.com via Kaggle, covering specifications like fuel type, engine power, market category, and MSRP.</a:t>
            </a:r>
          </a:p>
          <a:p>
            <a:pPr marL="285750" indent="-285750" algn="just">
              <a:buFont typeface="Arial" panose="020B0604020202020204" pitchFamily="34" charset="0"/>
              <a:buChar char="•"/>
            </a:pPr>
            <a:endParaRPr lang="en-US" b="1" dirty="0"/>
          </a:p>
          <a:p>
            <a:pPr marL="285750" indent="-285750" algn="just">
              <a:buFont typeface="Arial" panose="020B0604020202020204" pitchFamily="34" charset="0"/>
              <a:buChar char="•"/>
            </a:pPr>
            <a:r>
              <a:rPr lang="en-US" b="1" dirty="0"/>
              <a:t>Business Problem : </a:t>
            </a:r>
            <a:r>
              <a:rPr lang="en-US" dirty="0"/>
              <a:t>In a highly competitive and evolving auto industry, manufacturers need data-driven strategies to align with consumer demand and remain profitable.</a:t>
            </a:r>
          </a:p>
          <a:p>
            <a:pPr marL="285750" indent="-285750" algn="just">
              <a:buFont typeface="Arial" panose="020B0604020202020204" pitchFamily="34" charset="0"/>
              <a:buChar char="•"/>
            </a:pPr>
            <a:endParaRPr lang="en-US" b="1" dirty="0"/>
          </a:p>
          <a:p>
            <a:pPr marL="285750" indent="-285750" algn="just">
              <a:buFont typeface="Arial" panose="020B0604020202020204" pitchFamily="34" charset="0"/>
              <a:buChar char="•"/>
            </a:pPr>
            <a:r>
              <a:rPr lang="en-US" b="1" dirty="0"/>
              <a:t>Key Tasks : </a:t>
            </a:r>
            <a:r>
              <a:rPr lang="en-US" dirty="0"/>
              <a:t>The project includes regression analysis, pivot tables, correlation study, and interactive dashboards to uncover insights related to popularity, pricing, and performance.</a:t>
            </a:r>
          </a:p>
          <a:p>
            <a:pPr marL="285750" indent="-285750" algn="just">
              <a:buFont typeface="Arial" panose="020B0604020202020204" pitchFamily="34" charset="0"/>
              <a:buChar char="•"/>
            </a:pPr>
            <a:endParaRPr lang="en-US" b="1" dirty="0"/>
          </a:p>
          <a:p>
            <a:pPr marL="285750" indent="-285750" algn="just">
              <a:buFont typeface="Arial" panose="020B0604020202020204" pitchFamily="34" charset="0"/>
              <a:buChar char="•"/>
            </a:pPr>
            <a:r>
              <a:rPr lang="en-US" b="1" dirty="0"/>
              <a:t>Feature Analysis : </a:t>
            </a:r>
            <a:r>
              <a:rPr lang="en-US" dirty="0"/>
              <a:t>Relationships between MSRP and factors like engine horsepower, transmission type, market category, and fuel efficiency were explored using visualizations and Excel formulas.</a:t>
            </a:r>
          </a:p>
          <a:p>
            <a:pPr marL="285750" indent="-285750" algn="just">
              <a:buFont typeface="Arial" panose="020B0604020202020204" pitchFamily="34" charset="0"/>
              <a:buChar char="•"/>
            </a:pPr>
            <a:endParaRPr lang="en-US" b="1" dirty="0"/>
          </a:p>
          <a:p>
            <a:pPr marL="285750" indent="-285750" algn="just">
              <a:buFont typeface="Arial" panose="020B0604020202020204" pitchFamily="34" charset="0"/>
              <a:buChar char="•"/>
            </a:pPr>
            <a:r>
              <a:rPr lang="en-US" b="1" dirty="0"/>
              <a:t>Interactive Dashboard : </a:t>
            </a:r>
            <a:r>
              <a:rPr lang="en-US" dirty="0"/>
              <a:t>An Excel dashboard was created using slicers, filters, combo charts, scatter plots, and bubble charts to make insights easily interpretable and actionable.</a:t>
            </a:r>
          </a:p>
          <a:p>
            <a:pPr marL="285750" indent="-285750" algn="just">
              <a:buFont typeface="Arial" panose="020B0604020202020204" pitchFamily="34" charset="0"/>
              <a:buChar char="•"/>
            </a:pPr>
            <a:endParaRPr lang="en-US" b="1" dirty="0"/>
          </a:p>
          <a:p>
            <a:pPr marL="285750" indent="-285750" algn="just">
              <a:buFont typeface="Arial" panose="020B0604020202020204" pitchFamily="34" charset="0"/>
              <a:buChar char="•"/>
            </a:pPr>
            <a:r>
              <a:rPr lang="en-US" b="1" dirty="0"/>
              <a:t>Insights &amp; Impact : </a:t>
            </a:r>
            <a:r>
              <a:rPr lang="en-US" dirty="0"/>
              <a:t>The analysis identified high-profit segments, cost-sensitive features, and market preferences, guiding product planning and pricing strategies.</a:t>
            </a:r>
            <a:endParaRPr lang="en-IN" dirty="0"/>
          </a:p>
        </p:txBody>
      </p:sp>
    </p:spTree>
    <p:extLst>
      <p:ext uri="{BB962C8B-B14F-4D97-AF65-F5344CB8AC3E}">
        <p14:creationId xmlns:p14="http://schemas.microsoft.com/office/powerpoint/2010/main" val="349286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DFD7C-079D-8228-C253-3CF25622460A}"/>
              </a:ext>
            </a:extLst>
          </p:cNvPr>
          <p:cNvSpPr>
            <a:spLocks noGrp="1"/>
          </p:cNvSpPr>
          <p:nvPr>
            <p:ph type="title"/>
          </p:nvPr>
        </p:nvSpPr>
        <p:spPr>
          <a:xfrm>
            <a:off x="137652" y="157316"/>
            <a:ext cx="12191999" cy="776749"/>
          </a:xfrm>
        </p:spPr>
        <p:txBody>
          <a:bodyPr>
            <a:normAutofit/>
          </a:bodyPr>
          <a:lstStyle/>
          <a:p>
            <a:r>
              <a:rPr lang="en-US" sz="3600" dirty="0">
                <a:latin typeface="Aptos Black" panose="020B0004020202020204" pitchFamily="34" charset="0"/>
              </a:rPr>
              <a:t>VARIATION OF POPULARITY </a:t>
            </a:r>
            <a:r>
              <a:rPr lang="en-US" sz="3600" dirty="0">
                <a:solidFill>
                  <a:srgbClr val="FF0000"/>
                </a:solidFill>
                <a:latin typeface="Aptos Black" panose="020B0004020202020204" pitchFamily="34" charset="0"/>
              </a:rPr>
              <a:t>WITH</a:t>
            </a:r>
            <a:r>
              <a:rPr lang="en-US" sz="3600" dirty="0">
                <a:latin typeface="Aptos Black" panose="020B0004020202020204" pitchFamily="34" charset="0"/>
              </a:rPr>
              <a:t> MARKET  CATEGORY</a:t>
            </a:r>
            <a:endParaRPr lang="en-IN" sz="3600" dirty="0">
              <a:latin typeface="Aptos Black" panose="020B0004020202020204" pitchFamily="34" charset="0"/>
            </a:endParaRPr>
          </a:p>
        </p:txBody>
      </p:sp>
      <p:sp>
        <p:nvSpPr>
          <p:cNvPr id="3" name="Content Placeholder 2">
            <a:extLst>
              <a:ext uri="{FF2B5EF4-FFF2-40B4-BE49-F238E27FC236}">
                <a16:creationId xmlns:a16="http://schemas.microsoft.com/office/drawing/2014/main" id="{D8E51F54-CE63-388B-F412-A8D4ABDBCD92}"/>
              </a:ext>
            </a:extLst>
          </p:cNvPr>
          <p:cNvSpPr>
            <a:spLocks noGrp="1"/>
          </p:cNvSpPr>
          <p:nvPr>
            <p:ph idx="1"/>
          </p:nvPr>
        </p:nvSpPr>
        <p:spPr>
          <a:xfrm>
            <a:off x="255638" y="1081548"/>
            <a:ext cx="11690555" cy="3627086"/>
          </a:xfrm>
        </p:spPr>
        <p:txBody>
          <a:bodyPr/>
          <a:lstStyle/>
          <a:p>
            <a:r>
              <a:rPr lang="en-US" sz="2400" dirty="0"/>
              <a:t>We analyzed how car popularity varies across different market categories using a pivot table and combo chart. Categories like </a:t>
            </a:r>
            <a:r>
              <a:rPr lang="en-US" sz="2400" b="1" dirty="0">
                <a:solidFill>
                  <a:srgbClr val="FF0000"/>
                </a:solidFill>
              </a:rPr>
              <a:t>Luxury</a:t>
            </a:r>
            <a:r>
              <a:rPr lang="en-US" sz="2400" dirty="0"/>
              <a:t>, </a:t>
            </a:r>
            <a:r>
              <a:rPr lang="en-US" sz="2400" b="1" dirty="0">
                <a:solidFill>
                  <a:srgbClr val="FF0000"/>
                </a:solidFill>
              </a:rPr>
              <a:t>Crossover</a:t>
            </a:r>
            <a:r>
              <a:rPr lang="en-US" sz="2400" dirty="0"/>
              <a:t>, and </a:t>
            </a:r>
            <a:r>
              <a:rPr lang="en-US" sz="2400" b="1" dirty="0">
                <a:solidFill>
                  <a:srgbClr val="FF0000"/>
                </a:solidFill>
              </a:rPr>
              <a:t>Performance</a:t>
            </a:r>
            <a:r>
              <a:rPr lang="en-US" sz="2400" dirty="0"/>
              <a:t> had significantly higher popularity scores, indicating stronger consumer interest.</a:t>
            </a:r>
          </a:p>
          <a:p>
            <a:r>
              <a:rPr lang="en-US" sz="2400" dirty="0"/>
              <a:t>However, categories like </a:t>
            </a:r>
            <a:r>
              <a:rPr lang="en-US" sz="2400" b="1" dirty="0">
                <a:solidFill>
                  <a:srgbClr val="FF0000"/>
                </a:solidFill>
              </a:rPr>
              <a:t>Exotic</a:t>
            </a:r>
            <a:r>
              <a:rPr lang="en-US" sz="2400" dirty="0"/>
              <a:t> and </a:t>
            </a:r>
            <a:r>
              <a:rPr lang="en-US" sz="2400" b="1" dirty="0">
                <a:solidFill>
                  <a:srgbClr val="FF0000"/>
                </a:solidFill>
              </a:rPr>
              <a:t>Diesel</a:t>
            </a:r>
            <a:r>
              <a:rPr lang="en-US" sz="2400" dirty="0"/>
              <a:t> had fewer models and lower overall popularity, suggesting niche appeal. This insight can guide manufacturers in deciding which segments to expand or target based on market demand.</a:t>
            </a:r>
          </a:p>
          <a:p>
            <a:r>
              <a:rPr lang="en-US" sz="2400" dirty="0"/>
              <a:t>The combo chart helped visualize that while some categories had more models, their popularity was not necessarily high—highlighting the importance of both quantity and consumer preference in product strategy. </a:t>
            </a:r>
          </a:p>
          <a:p>
            <a:endParaRPr lang="en-US" sz="2400" dirty="0"/>
          </a:p>
          <a:p>
            <a:endParaRPr lang="en-IN" dirty="0"/>
          </a:p>
        </p:txBody>
      </p:sp>
      <p:pic>
        <p:nvPicPr>
          <p:cNvPr id="5" name="Picture 4" descr="A screenshot of a computer&#10;&#10;AI-generated content may be incorrect.">
            <a:extLst>
              <a:ext uri="{FF2B5EF4-FFF2-40B4-BE49-F238E27FC236}">
                <a16:creationId xmlns:a16="http://schemas.microsoft.com/office/drawing/2014/main" id="{1E3B3300-859B-EF6B-EDF0-30DB6373AE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1276" y="4095951"/>
            <a:ext cx="2595086" cy="2604733"/>
          </a:xfrm>
          <a:prstGeom prst="rect">
            <a:avLst/>
          </a:prstGeom>
        </p:spPr>
      </p:pic>
      <p:pic>
        <p:nvPicPr>
          <p:cNvPr id="7" name="Picture 6" descr="A graph of a number of red rectangular objects&#10;&#10;AI-generated content may be incorrect.">
            <a:extLst>
              <a:ext uri="{FF2B5EF4-FFF2-40B4-BE49-F238E27FC236}">
                <a16:creationId xmlns:a16="http://schemas.microsoft.com/office/drawing/2014/main" id="{7F157EBE-D7A1-6377-91D6-5A11EF1C8C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420" y="4403834"/>
            <a:ext cx="4732517" cy="2444333"/>
          </a:xfrm>
          <a:prstGeom prst="rect">
            <a:avLst/>
          </a:prstGeom>
        </p:spPr>
      </p:pic>
    </p:spTree>
    <p:extLst>
      <p:ext uri="{BB962C8B-B14F-4D97-AF65-F5344CB8AC3E}">
        <p14:creationId xmlns:p14="http://schemas.microsoft.com/office/powerpoint/2010/main" val="3963520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BBB08-8974-BB4F-A1CF-78F18B3FF258}"/>
              </a:ext>
            </a:extLst>
          </p:cNvPr>
          <p:cNvSpPr>
            <a:spLocks noGrp="1"/>
          </p:cNvSpPr>
          <p:nvPr>
            <p:ph type="title"/>
          </p:nvPr>
        </p:nvSpPr>
        <p:spPr>
          <a:xfrm>
            <a:off x="191729" y="178314"/>
            <a:ext cx="11808542" cy="647598"/>
          </a:xfrm>
        </p:spPr>
        <p:txBody>
          <a:bodyPr>
            <a:normAutofit/>
          </a:bodyPr>
          <a:lstStyle/>
          <a:p>
            <a:r>
              <a:rPr lang="en-US" sz="3600" dirty="0">
                <a:latin typeface="Aptos Black" panose="020B0004020202020204" pitchFamily="34" charset="0"/>
              </a:rPr>
              <a:t>VARIATION OF ENGINE POWER </a:t>
            </a:r>
            <a:r>
              <a:rPr lang="en-US" sz="3600" dirty="0">
                <a:solidFill>
                  <a:srgbClr val="FF0000"/>
                </a:solidFill>
                <a:latin typeface="Aptos Black" panose="020B0004020202020204" pitchFamily="34" charset="0"/>
              </a:rPr>
              <a:t>WITH</a:t>
            </a:r>
            <a:r>
              <a:rPr lang="en-US" sz="3600" dirty="0">
                <a:latin typeface="Aptos Black" panose="020B0004020202020204" pitchFamily="34" charset="0"/>
              </a:rPr>
              <a:t> PRICE</a:t>
            </a:r>
            <a:endParaRPr lang="en-IN" sz="3600" dirty="0"/>
          </a:p>
        </p:txBody>
      </p:sp>
      <p:sp>
        <p:nvSpPr>
          <p:cNvPr id="3" name="Content Placeholder 2">
            <a:extLst>
              <a:ext uri="{FF2B5EF4-FFF2-40B4-BE49-F238E27FC236}">
                <a16:creationId xmlns:a16="http://schemas.microsoft.com/office/drawing/2014/main" id="{6B50C167-07B5-452A-BDEB-FD601AB189D0}"/>
              </a:ext>
            </a:extLst>
          </p:cNvPr>
          <p:cNvSpPr>
            <a:spLocks noGrp="1"/>
          </p:cNvSpPr>
          <p:nvPr>
            <p:ph idx="1"/>
          </p:nvPr>
        </p:nvSpPr>
        <p:spPr>
          <a:xfrm>
            <a:off x="191730" y="1002892"/>
            <a:ext cx="6553199" cy="5676794"/>
          </a:xfrm>
        </p:spPr>
        <p:txBody>
          <a:bodyPr>
            <a:normAutofit lnSpcReduction="10000"/>
          </a:bodyPr>
          <a:lstStyle/>
          <a:p>
            <a:r>
              <a:rPr lang="en-US" sz="2400" dirty="0"/>
              <a:t>To understand how engine power influences pricing, we plotted a scatter chart with Engine Horsepower (HP) on the X-axis and MSRP on the Y-axis. A positive correlation was observed—cars with higher horsepower generally had higher prices.</a:t>
            </a:r>
          </a:p>
          <a:p>
            <a:r>
              <a:rPr lang="en-US" sz="2400" dirty="0"/>
              <a:t>The linear trendline added to the chart revealed a moderate relationship between the two variables, indicating that engine power is an important but not the sole factor in pricing decisions. The R² value supported this by showing how well engine power alone could explain the variation in price.</a:t>
            </a:r>
          </a:p>
          <a:p>
            <a:r>
              <a:rPr lang="en-US" sz="2400" dirty="0"/>
              <a:t>This insight can help manufacturers strategically price performance-based vehicles and balance power with affordability for mass-market models.</a:t>
            </a:r>
          </a:p>
          <a:p>
            <a:endParaRPr lang="en-IN" dirty="0"/>
          </a:p>
        </p:txBody>
      </p:sp>
      <p:pic>
        <p:nvPicPr>
          <p:cNvPr id="5" name="Picture 4" descr="A graph showing a number of blue dots&#10;&#10;AI-generated content may be incorrect.">
            <a:extLst>
              <a:ext uri="{FF2B5EF4-FFF2-40B4-BE49-F238E27FC236}">
                <a16:creationId xmlns:a16="http://schemas.microsoft.com/office/drawing/2014/main" id="{7996F97B-9826-98FB-41B5-F6D0421787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2581" y="3050409"/>
            <a:ext cx="5117689" cy="3629277"/>
          </a:xfrm>
          <a:prstGeom prst="rect">
            <a:avLst/>
          </a:prstGeom>
        </p:spPr>
      </p:pic>
    </p:spTree>
    <p:extLst>
      <p:ext uri="{BB962C8B-B14F-4D97-AF65-F5344CB8AC3E}">
        <p14:creationId xmlns:p14="http://schemas.microsoft.com/office/powerpoint/2010/main" val="1341149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0C71D-7E1A-7EC2-DFA3-AFE24CA4BCFF}"/>
              </a:ext>
            </a:extLst>
          </p:cNvPr>
          <p:cNvSpPr>
            <a:spLocks noGrp="1"/>
          </p:cNvSpPr>
          <p:nvPr>
            <p:ph type="title"/>
          </p:nvPr>
        </p:nvSpPr>
        <p:spPr>
          <a:xfrm>
            <a:off x="196645" y="99655"/>
            <a:ext cx="11157154" cy="1267030"/>
          </a:xfrm>
        </p:spPr>
        <p:txBody>
          <a:bodyPr/>
          <a:lstStyle/>
          <a:p>
            <a:r>
              <a:rPr lang="en-US" dirty="0">
                <a:latin typeface="Aptos Black" panose="020B0004020202020204" pitchFamily="34" charset="0"/>
              </a:rPr>
              <a:t>PRICE VARIATION </a:t>
            </a:r>
            <a:r>
              <a:rPr lang="en-US" dirty="0">
                <a:solidFill>
                  <a:srgbClr val="FF0000"/>
                </a:solidFill>
                <a:latin typeface="Aptos Black" panose="020B0004020202020204" pitchFamily="34" charset="0"/>
              </a:rPr>
              <a:t>WITH </a:t>
            </a:r>
            <a:r>
              <a:rPr lang="en-US" dirty="0">
                <a:latin typeface="Aptos Black" panose="020B0004020202020204" pitchFamily="34" charset="0"/>
              </a:rPr>
              <a:t>FEATURE</a:t>
            </a:r>
            <a:endParaRPr lang="en-IN" dirty="0"/>
          </a:p>
        </p:txBody>
      </p:sp>
      <p:sp>
        <p:nvSpPr>
          <p:cNvPr id="3" name="Content Placeholder 2">
            <a:extLst>
              <a:ext uri="{FF2B5EF4-FFF2-40B4-BE49-F238E27FC236}">
                <a16:creationId xmlns:a16="http://schemas.microsoft.com/office/drawing/2014/main" id="{91A21874-4095-EBBD-1940-3D2D5F65C5AE}"/>
              </a:ext>
            </a:extLst>
          </p:cNvPr>
          <p:cNvSpPr>
            <a:spLocks noGrp="1"/>
          </p:cNvSpPr>
          <p:nvPr>
            <p:ph idx="1"/>
          </p:nvPr>
        </p:nvSpPr>
        <p:spPr>
          <a:xfrm>
            <a:off x="0" y="1602658"/>
            <a:ext cx="7892548" cy="5155687"/>
          </a:xfrm>
        </p:spPr>
        <p:txBody>
          <a:bodyPr>
            <a:normAutofit/>
          </a:bodyPr>
          <a:lstStyle/>
          <a:p>
            <a:r>
              <a:rPr lang="en-US" sz="2200" dirty="0"/>
              <a:t>To determine which features, have the most impact on a car’s price, we performed a multiple linear regression using MSRP as the dependent variable and several numerical features (e.g., Engine HP, MPG, Cylinders, Popularity) as independent variables.</a:t>
            </a:r>
          </a:p>
          <a:p>
            <a:r>
              <a:rPr lang="en-US" sz="2200" dirty="0"/>
              <a:t>The regression results showed that Engine Horsepower and Popularity had the strongest positive influence on price, while Highway MPG showed a negative correlation—indicating that fuel-efficient cars tend to be priced lower. The R² value suggested a good overall fit for the model.</a:t>
            </a:r>
          </a:p>
          <a:p>
            <a:r>
              <a:rPr lang="en-US" sz="2200" dirty="0"/>
              <a:t>A bar chart of coefficient magnitudes was used to visualize the relative importance of each feature. These insights help identify key selling points for pricing strategy—particularly in performance or luxury segments.</a:t>
            </a:r>
          </a:p>
          <a:p>
            <a:endParaRPr lang="en-IN" dirty="0"/>
          </a:p>
        </p:txBody>
      </p:sp>
      <p:pic>
        <p:nvPicPr>
          <p:cNvPr id="5" name="Picture 4" descr="A graph with red rectangles&#10;&#10;AI-generated content may be incorrect.">
            <a:extLst>
              <a:ext uri="{FF2B5EF4-FFF2-40B4-BE49-F238E27FC236}">
                <a16:creationId xmlns:a16="http://schemas.microsoft.com/office/drawing/2014/main" id="{1189DC45-CCD9-4031-E5CB-11DC17B105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2348" y="4080994"/>
            <a:ext cx="4709652" cy="2777006"/>
          </a:xfrm>
          <a:prstGeom prst="rect">
            <a:avLst/>
          </a:prstGeom>
        </p:spPr>
      </p:pic>
    </p:spTree>
    <p:extLst>
      <p:ext uri="{BB962C8B-B14F-4D97-AF65-F5344CB8AC3E}">
        <p14:creationId xmlns:p14="http://schemas.microsoft.com/office/powerpoint/2010/main" val="167473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9000"/>
            <a:lum/>
            <a:extLst>
              <a:ext uri="{837473B0-CC2E-450A-ABE3-18F120FF3D39}">
                <a1611:picAttrSrcUrl xmlns:a1611="http://schemas.microsoft.com/office/drawing/2016/11/main" r:id="rId3"/>
              </a:ext>
            </a:extLst>
          </a:blip>
          <a:srcRect/>
          <a:stretch>
            <a:fillRect l="-4000" r="-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96803-E6E5-0091-49D3-1E91E6DFB777}"/>
              </a:ext>
            </a:extLst>
          </p:cNvPr>
          <p:cNvSpPr>
            <a:spLocks noGrp="1"/>
          </p:cNvSpPr>
          <p:nvPr>
            <p:ph type="title"/>
          </p:nvPr>
        </p:nvSpPr>
        <p:spPr>
          <a:xfrm>
            <a:off x="248265" y="132736"/>
            <a:ext cx="10515600" cy="1325563"/>
          </a:xfrm>
        </p:spPr>
        <p:txBody>
          <a:bodyPr/>
          <a:lstStyle/>
          <a:p>
            <a:r>
              <a:rPr lang="en-US" dirty="0">
                <a:latin typeface="Aptos Black" panose="020B0004020202020204" pitchFamily="34" charset="0"/>
              </a:rPr>
              <a:t>AVERAGE PRICE </a:t>
            </a:r>
            <a:r>
              <a:rPr lang="en-US" dirty="0">
                <a:solidFill>
                  <a:srgbClr val="FF0000"/>
                </a:solidFill>
                <a:latin typeface="Aptos Black" panose="020B0004020202020204" pitchFamily="34" charset="0"/>
              </a:rPr>
              <a:t>OF</a:t>
            </a:r>
            <a:r>
              <a:rPr lang="en-US" dirty="0">
                <a:latin typeface="Aptos Black" panose="020B0004020202020204" pitchFamily="34" charset="0"/>
              </a:rPr>
              <a:t> BRANDS</a:t>
            </a:r>
            <a:endParaRPr lang="en-IN" dirty="0"/>
          </a:p>
        </p:txBody>
      </p:sp>
      <p:sp>
        <p:nvSpPr>
          <p:cNvPr id="3" name="Content Placeholder 2">
            <a:extLst>
              <a:ext uri="{FF2B5EF4-FFF2-40B4-BE49-F238E27FC236}">
                <a16:creationId xmlns:a16="http://schemas.microsoft.com/office/drawing/2014/main" id="{41313BF5-B445-4422-6D78-2CF1AD2F629B}"/>
              </a:ext>
            </a:extLst>
          </p:cNvPr>
          <p:cNvSpPr>
            <a:spLocks noGrp="1"/>
          </p:cNvSpPr>
          <p:nvPr>
            <p:ph idx="1"/>
          </p:nvPr>
        </p:nvSpPr>
        <p:spPr>
          <a:xfrm>
            <a:off x="248265" y="1248235"/>
            <a:ext cx="11520948" cy="5034577"/>
          </a:xfrm>
        </p:spPr>
        <p:txBody>
          <a:bodyPr>
            <a:normAutofit/>
          </a:bodyPr>
          <a:lstStyle/>
          <a:p>
            <a:r>
              <a:rPr lang="en-US" sz="2200" dirty="0"/>
              <a:t>We analyzed the average price of cars across different manufacturers using a pivot table and bar chart. The results highlighted a significant variation in pricing strategies between brands.</a:t>
            </a:r>
          </a:p>
          <a:p>
            <a:r>
              <a:rPr lang="en-US" sz="2200" dirty="0"/>
              <a:t>Luxury and exotic brands like Rolls-Royce, Bugatti, and Maybach had the highest average MSRPs, indicating a focus on premium market segments. In contrast, mass-market manufacturers such as Kia, Hyundai, and Chevrolet showed significantly lower average prices, aligning with their affordability-driven offerings.</a:t>
            </a:r>
          </a:p>
          <a:p>
            <a:r>
              <a:rPr lang="en-US" sz="2200" dirty="0"/>
              <a:t>This comparison provides valuable insight into how manufacturers position themselves in the market, helps identify competitors within each pricing tier.</a:t>
            </a:r>
          </a:p>
          <a:p>
            <a:endParaRPr lang="en-IN" dirty="0"/>
          </a:p>
        </p:txBody>
      </p:sp>
      <p:pic>
        <p:nvPicPr>
          <p:cNvPr id="5" name="Picture 4" descr="A screenshot of a table&#10;&#10;AI-generated content may be incorrect.">
            <a:extLst>
              <a:ext uri="{FF2B5EF4-FFF2-40B4-BE49-F238E27FC236}">
                <a16:creationId xmlns:a16="http://schemas.microsoft.com/office/drawing/2014/main" id="{CB43D86E-CD28-36D4-C4A6-3ABD8226E1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8265" y="3939367"/>
            <a:ext cx="1811647" cy="2888024"/>
          </a:xfrm>
          <a:prstGeom prst="rect">
            <a:avLst/>
          </a:prstGeom>
        </p:spPr>
      </p:pic>
      <p:pic>
        <p:nvPicPr>
          <p:cNvPr id="7" name="Picture 6" descr="A screenshot of a graph&#10;&#10;AI-generated content may be incorrect.">
            <a:extLst>
              <a:ext uri="{FF2B5EF4-FFF2-40B4-BE49-F238E27FC236}">
                <a16:creationId xmlns:a16="http://schemas.microsoft.com/office/drawing/2014/main" id="{5153BAB3-D42D-CBDF-E285-7078C49FB0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30452" y="3981723"/>
            <a:ext cx="4638761" cy="2876277"/>
          </a:xfrm>
          <a:prstGeom prst="rect">
            <a:avLst/>
          </a:prstGeom>
        </p:spPr>
      </p:pic>
    </p:spTree>
    <p:extLst>
      <p:ext uri="{BB962C8B-B14F-4D97-AF65-F5344CB8AC3E}">
        <p14:creationId xmlns:p14="http://schemas.microsoft.com/office/powerpoint/2010/main" val="2543277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5000"/>
            <a:lum/>
            <a:extLst>
              <a:ext uri="{837473B0-CC2E-450A-ABE3-18F120FF3D39}">
                <a1611:picAttrSrcUrl xmlns:a1611="http://schemas.microsoft.com/office/drawing/2016/11/main" r:id="rId3"/>
              </a:ext>
            </a:extLst>
          </a:blip>
          <a:srcRect/>
          <a:stretch>
            <a:fillRect t="-20000" b="-2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10154-0A96-F764-0649-18E13BF40BE4}"/>
              </a:ext>
            </a:extLst>
          </p:cNvPr>
          <p:cNvSpPr>
            <a:spLocks noGrp="1"/>
          </p:cNvSpPr>
          <p:nvPr>
            <p:ph type="title"/>
          </p:nvPr>
        </p:nvSpPr>
        <p:spPr>
          <a:xfrm>
            <a:off x="147484" y="103868"/>
            <a:ext cx="10770050" cy="1325563"/>
          </a:xfrm>
        </p:spPr>
        <p:txBody>
          <a:bodyPr>
            <a:normAutofit/>
          </a:bodyPr>
          <a:lstStyle/>
          <a:p>
            <a:r>
              <a:rPr lang="en-US" sz="4200" dirty="0">
                <a:latin typeface="Aptos Black" panose="020B0004020202020204" pitchFamily="34" charset="0"/>
              </a:rPr>
              <a:t>AVERAGE FUEL EFFICIENCY </a:t>
            </a:r>
            <a:r>
              <a:rPr lang="en-US" sz="4200" dirty="0">
                <a:solidFill>
                  <a:srgbClr val="FF0000"/>
                </a:solidFill>
                <a:latin typeface="Aptos Black" panose="020B0004020202020204" pitchFamily="34" charset="0"/>
              </a:rPr>
              <a:t>PER </a:t>
            </a:r>
            <a:r>
              <a:rPr lang="en-US" sz="4200" dirty="0">
                <a:latin typeface="Aptos Black" panose="020B0004020202020204" pitchFamily="34" charset="0"/>
              </a:rPr>
              <a:t>CYLINDER</a:t>
            </a:r>
            <a:endParaRPr lang="en-IN" sz="4200" dirty="0"/>
          </a:p>
        </p:txBody>
      </p:sp>
      <p:sp>
        <p:nvSpPr>
          <p:cNvPr id="3" name="Content Placeholder 2">
            <a:extLst>
              <a:ext uri="{FF2B5EF4-FFF2-40B4-BE49-F238E27FC236}">
                <a16:creationId xmlns:a16="http://schemas.microsoft.com/office/drawing/2014/main" id="{5000F7DA-E140-7FC2-9601-DAF41BE6B7DB}"/>
              </a:ext>
            </a:extLst>
          </p:cNvPr>
          <p:cNvSpPr>
            <a:spLocks noGrp="1"/>
          </p:cNvSpPr>
          <p:nvPr>
            <p:ph idx="1"/>
          </p:nvPr>
        </p:nvSpPr>
        <p:spPr>
          <a:xfrm>
            <a:off x="147484" y="1346558"/>
            <a:ext cx="11739715" cy="2893845"/>
          </a:xfrm>
          <a:blipFill dpi="0" rotWithShape="1">
            <a:blip r:embed="rId2">
              <a:alphaModFix amt="0"/>
              <a:extLst>
                <a:ext uri="{837473B0-CC2E-450A-ABE3-18F120FF3D39}">
                  <a1611:picAttrSrcUrl xmlns:a1611="http://schemas.microsoft.com/office/drawing/2016/11/main" r:id="rId3"/>
                </a:ext>
              </a:extLst>
            </a:blip>
            <a:srcRect/>
            <a:stretch>
              <a:fillRect/>
            </a:stretch>
          </a:blipFill>
        </p:spPr>
        <p:txBody>
          <a:bodyPr>
            <a:normAutofit fontScale="92500"/>
          </a:bodyPr>
          <a:lstStyle/>
          <a:p>
            <a:r>
              <a:rPr lang="en-US" sz="2400" dirty="0"/>
              <a:t>To explore the relationship between engine size and fuel efficiency, we plotted Engine Cylinders vs. Highway MPG and added a linear trendline. The resulting graph showed a clear negative correlation — as the number of cylinders increases, fuel efficiency tends to decrease.</a:t>
            </a:r>
          </a:p>
          <a:p>
            <a:r>
              <a:rPr lang="en-US" sz="2400" dirty="0"/>
              <a:t>This was confirmed by the correlation coefficient, which was strongly negative, indicating that higher cylinder counts typically result in lower highway mileage. This makes sense mechanically, as larger engines consume more fuel.</a:t>
            </a:r>
          </a:p>
          <a:p>
            <a:r>
              <a:rPr lang="en-US" sz="2400" dirty="0"/>
              <a:t>These insights are important for manufacturers targeting fuel-conscious customers and can guide decisions around engine configurations for efficiency-focused models.</a:t>
            </a:r>
          </a:p>
          <a:p>
            <a:endParaRPr lang="en-IN" dirty="0"/>
          </a:p>
        </p:txBody>
      </p:sp>
      <p:pic>
        <p:nvPicPr>
          <p:cNvPr id="7" name="Picture 6" descr="A screenshot of a graph&#10;&#10;AI-generated content may be incorrect.">
            <a:extLst>
              <a:ext uri="{FF2B5EF4-FFF2-40B4-BE49-F238E27FC236}">
                <a16:creationId xmlns:a16="http://schemas.microsoft.com/office/drawing/2014/main" id="{A968EFE3-78B6-8DFD-D222-D85F7F2DAC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1" y="4178703"/>
            <a:ext cx="3838469" cy="2608780"/>
          </a:xfrm>
          <a:prstGeom prst="rect">
            <a:avLst/>
          </a:prstGeom>
        </p:spPr>
      </p:pic>
      <p:pic>
        <p:nvPicPr>
          <p:cNvPr id="9" name="Picture 8" descr="A graph with blue and white lines&#10;&#10;AI-generated content may be incorrect.">
            <a:extLst>
              <a:ext uri="{FF2B5EF4-FFF2-40B4-BE49-F238E27FC236}">
                <a16:creationId xmlns:a16="http://schemas.microsoft.com/office/drawing/2014/main" id="{EA92ECE3-F980-7756-597B-3C4374F1AE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57494" y="4114269"/>
            <a:ext cx="5087022" cy="2737647"/>
          </a:xfrm>
          <a:prstGeom prst="rect">
            <a:avLst/>
          </a:prstGeom>
        </p:spPr>
      </p:pic>
    </p:spTree>
    <p:extLst>
      <p:ext uri="{BB962C8B-B14F-4D97-AF65-F5344CB8AC3E}">
        <p14:creationId xmlns:p14="http://schemas.microsoft.com/office/powerpoint/2010/main" val="1050216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car">
            <a:extLst>
              <a:ext uri="{FF2B5EF4-FFF2-40B4-BE49-F238E27FC236}">
                <a16:creationId xmlns:a16="http://schemas.microsoft.com/office/drawing/2014/main" id="{0D8950B5-AE78-5D4C-A495-F5053FB2219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1315"/>
          <a:stretch>
            <a:fillRect/>
          </a:stretch>
        </p:blipFill>
        <p:spPr>
          <a:xfrm>
            <a:off x="20" y="1282"/>
            <a:ext cx="12191980" cy="6856718"/>
          </a:xfrm>
          <a:prstGeom prst="rect">
            <a:avLst/>
          </a:prstGeom>
        </p:spPr>
      </p:pic>
    </p:spTree>
    <p:extLst>
      <p:ext uri="{BB962C8B-B14F-4D97-AF65-F5344CB8AC3E}">
        <p14:creationId xmlns:p14="http://schemas.microsoft.com/office/powerpoint/2010/main" val="2414388113"/>
      </p:ext>
    </p:extLst>
  </p:cSld>
  <p:clrMapOvr>
    <a:masterClrMapping/>
  </p:clrMapOvr>
</p:sld>
</file>

<file path=ppt/theme/theme1.xml><?xml version="1.0" encoding="utf-8"?>
<a:theme xmlns:a="http://schemas.openxmlformats.org/drawingml/2006/main" name="GestaltVTI">
  <a:themeElements>
    <a:clrScheme name="Gestalt">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136</TotalTime>
  <Words>821</Words>
  <Application>Microsoft Office PowerPoint</Application>
  <PresentationFormat>Widescreen</PresentationFormat>
  <Paragraphs>44</Paragraphs>
  <Slides>11</Slides>
  <Notes>0</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Aptos</vt:lpstr>
      <vt:lpstr>Aptos Black</vt:lpstr>
      <vt:lpstr>Aptos Display</vt:lpstr>
      <vt:lpstr>Arial</vt:lpstr>
      <vt:lpstr>Arial Black</vt:lpstr>
      <vt:lpstr>Bierstadt</vt:lpstr>
      <vt:lpstr>GestaltVTI</vt:lpstr>
      <vt:lpstr>Office Theme</vt:lpstr>
      <vt:lpstr>PRICE FOR CAR’s FEATURE</vt:lpstr>
      <vt:lpstr>PROJECT ROADMAP</vt:lpstr>
      <vt:lpstr>OVERVIEW</vt:lpstr>
      <vt:lpstr>VARIATION OF POPULARITY WITH MARKET  CATEGORY</vt:lpstr>
      <vt:lpstr>VARIATION OF ENGINE POWER WITH PRICE</vt:lpstr>
      <vt:lpstr>PRICE VARIATION WITH FEATURE</vt:lpstr>
      <vt:lpstr>AVERAGE PRICE OF BRANDS</vt:lpstr>
      <vt:lpstr>AVERAGE FUEL EFFICIENCY PER CYLINDER</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GANGISETTY VAISHNAVI VIJAY RAMARAO</dc:creator>
  <cp:lastModifiedBy>GANGISETTY VAISHNAVI VIJAY RAMARAO</cp:lastModifiedBy>
  <cp:revision>2</cp:revision>
  <dcterms:created xsi:type="dcterms:W3CDTF">2025-07-18T06:51:02Z</dcterms:created>
  <dcterms:modified xsi:type="dcterms:W3CDTF">2025-07-18T09:07:03Z</dcterms:modified>
</cp:coreProperties>
</file>

<file path=docProps/thumbnail.jpeg>
</file>